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  <p:sldMasterId id="2147483968" r:id="rId3"/>
    <p:sldMasterId id="2147483980" r:id="rId4"/>
  </p:sldMasterIdLst>
  <p:notesMasterIdLst>
    <p:notesMasterId r:id="rId15"/>
  </p:notesMasterIdLst>
  <p:sldIdLst>
    <p:sldId id="371" r:id="rId5"/>
    <p:sldId id="707" r:id="rId6"/>
    <p:sldId id="608" r:id="rId7"/>
    <p:sldId id="704" r:id="rId8"/>
    <p:sldId id="709" r:id="rId9"/>
    <p:sldId id="710" r:id="rId10"/>
    <p:sldId id="702" r:id="rId11"/>
    <p:sldId id="711" r:id="rId12"/>
    <p:sldId id="712" r:id="rId13"/>
    <p:sldId id="681" r:id="rId14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067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0136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519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025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5333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0383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5434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0501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707"/>
            <p14:sldId id="608"/>
            <p14:sldId id="704"/>
            <p14:sldId id="709"/>
            <p14:sldId id="710"/>
            <p14:sldId id="702"/>
            <p14:sldId id="711"/>
            <p14:sldId id="712"/>
            <p14:sldId id="6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D7D7D7"/>
    <a:srgbClr val="FF9900"/>
    <a:srgbClr val="B2B2B2"/>
    <a:srgbClr val="0066FF"/>
    <a:srgbClr val="FFFFFF"/>
    <a:srgbClr val="808080"/>
    <a:srgbClr val="8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9886" autoAdjust="0"/>
  </p:normalViewPr>
  <p:slideViewPr>
    <p:cSldViewPr>
      <p:cViewPr>
        <p:scale>
          <a:sx n="75" d="100"/>
          <a:sy n="75" d="100"/>
        </p:scale>
        <p:origin x="-1632" y="-174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148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0296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5439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0584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5747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0873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86011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1161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3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 txBox="1">
            <a:spLocks noGrp="1" noChangeArrowheads="1"/>
          </p:cNvSpPr>
          <p:nvPr/>
        </p:nvSpPr>
        <p:spPr bwMode="auto">
          <a:xfrm>
            <a:off x="3849631" y="9410383"/>
            <a:ext cx="2943269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8" tIns="45555" rIns="91108" bIns="45555" anchor="b"/>
          <a:lstStyle/>
          <a:p>
            <a:pPr algn="r" defTabSz="916426"/>
            <a:fld id="{559C5147-234A-47D2-B3FE-F8EF48B7C7D4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 algn="r" defTabSz="916426"/>
              <a:t>10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4588" cy="3716338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71" y="4705989"/>
            <a:ext cx="5438162" cy="4457381"/>
          </a:xfrm>
          <a:noFill/>
          <a:ln/>
        </p:spPr>
        <p:txBody>
          <a:bodyPr lIns="91108" tIns="45555" rIns="91108" bIns="45555"/>
          <a:lstStyle/>
          <a:p>
            <a:pPr eaLnBrk="1" hangingPunct="1"/>
            <a:r>
              <a:rPr lang="ru-RU" altLang="ru-RU" smtClean="0"/>
              <a:t>Использовать на селекторных совещаниях за неделю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16"/>
          <a:lstStyle>
            <a:lvl1pPr marL="0" marR="63808" indent="0" algn="r">
              <a:buNone/>
              <a:defRPr>
                <a:solidFill>
                  <a:schemeClr val="tx1"/>
                </a:solidFill>
              </a:defRPr>
            </a:lvl1pPr>
            <a:lvl2pPr marL="638055" indent="0" algn="ctr">
              <a:buNone/>
            </a:lvl2pPr>
            <a:lvl3pPr marL="1276096" indent="0" algn="ctr">
              <a:buNone/>
            </a:lvl3pPr>
            <a:lvl4pPr marL="1914139" indent="0" algn="ctr">
              <a:buNone/>
            </a:lvl4pPr>
            <a:lvl5pPr marL="2552182" indent="0" algn="ctr">
              <a:buNone/>
            </a:lvl5pPr>
            <a:lvl6pPr marL="3190234" indent="0" algn="ctr">
              <a:buNone/>
            </a:lvl6pPr>
            <a:lvl7pPr marL="3828288" indent="0" algn="ctr">
              <a:buNone/>
            </a:lvl7pPr>
            <a:lvl8pPr marL="4466332" indent="0" algn="ctr">
              <a:buNone/>
            </a:lvl8pPr>
            <a:lvl9pPr marL="510437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0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00"/>
          <a:lstStyle>
            <a:lvl1pPr marL="0" marR="63769" indent="0" algn="r">
              <a:buNone/>
              <a:defRPr>
                <a:solidFill>
                  <a:schemeClr val="tx1"/>
                </a:solidFill>
              </a:defRPr>
            </a:lvl1pPr>
            <a:lvl2pPr marL="637671" indent="0" algn="ctr">
              <a:buNone/>
            </a:lvl2pPr>
            <a:lvl3pPr marL="1275323" indent="0" algn="ctr">
              <a:buNone/>
            </a:lvl3pPr>
            <a:lvl4pPr marL="1912980" indent="0" algn="ctr">
              <a:buNone/>
            </a:lvl4pPr>
            <a:lvl5pPr marL="2550637" indent="0" algn="ctr">
              <a:buNone/>
            </a:lvl5pPr>
            <a:lvl6pPr marL="3188302" indent="0" algn="ctr">
              <a:buNone/>
            </a:lvl6pPr>
            <a:lvl7pPr marL="3825972" indent="0" algn="ctr">
              <a:buNone/>
            </a:lvl7pPr>
            <a:lvl8pPr marL="4463632" indent="0" algn="ctr">
              <a:buNone/>
            </a:lvl8pPr>
            <a:lvl9pPr marL="5101287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69" rIns="6376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6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69" tIns="0" rIns="6376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69" tIns="0" rIns="6376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6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00" rIns="25500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33" tIns="63769" rIns="127533" bIns="6376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33" tIns="63769" rIns="127533" bIns="6376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69" tIns="63769" rIns="63769" bIns="6376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68" rIns="63769" bIns="6376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7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2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22"/>
          <a:lstStyle>
            <a:lvl1pPr marL="0" marR="63819" indent="0" algn="r">
              <a:buNone/>
              <a:defRPr>
                <a:solidFill>
                  <a:schemeClr val="tx1"/>
                </a:solidFill>
              </a:defRPr>
            </a:lvl1pPr>
            <a:lvl2pPr marL="638165" indent="0" algn="ctr">
              <a:buNone/>
            </a:lvl2pPr>
            <a:lvl3pPr marL="1276316" indent="0" algn="ctr">
              <a:buNone/>
            </a:lvl3pPr>
            <a:lvl4pPr marL="1914470" indent="0" algn="ctr">
              <a:buNone/>
            </a:lvl4pPr>
            <a:lvl5pPr marL="2552624" indent="0" algn="ctr">
              <a:buNone/>
            </a:lvl5pPr>
            <a:lvl6pPr marL="3190786" indent="0" algn="ctr">
              <a:buNone/>
            </a:lvl6pPr>
            <a:lvl7pPr marL="3828949" indent="0" algn="ctr">
              <a:buNone/>
            </a:lvl7pPr>
            <a:lvl8pPr marL="4467103" indent="0" algn="ctr">
              <a:buNone/>
            </a:lvl8pPr>
            <a:lvl9pPr marL="510525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65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4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19" rIns="6381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6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64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1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19" tIns="0" rIns="6381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19" tIns="0" rIns="6381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4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1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5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5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08" rIns="63808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22" rIns="25522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42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19" tIns="63819" rIns="63819" bIns="6381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38" rIns="63819" bIns="6381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08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43087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3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58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0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04"/>
          <a:lstStyle>
            <a:lvl1pPr marL="0" marR="63780" indent="0" algn="r">
              <a:buNone/>
              <a:defRPr>
                <a:solidFill>
                  <a:schemeClr val="tx1"/>
                </a:solidFill>
              </a:defRPr>
            </a:lvl1pPr>
            <a:lvl2pPr marL="637781" indent="0" algn="ctr">
              <a:buNone/>
            </a:lvl2pPr>
            <a:lvl3pPr marL="1275544" indent="0" algn="ctr">
              <a:buNone/>
            </a:lvl3pPr>
            <a:lvl4pPr marL="1913311" indent="0" algn="ctr">
              <a:buNone/>
            </a:lvl4pPr>
            <a:lvl5pPr marL="2551078" indent="0" algn="ctr">
              <a:buNone/>
            </a:lvl5pPr>
            <a:lvl6pPr marL="3188854" indent="0" algn="ctr">
              <a:buNone/>
            </a:lvl6pPr>
            <a:lvl7pPr marL="3826633" indent="0" algn="ctr">
              <a:buNone/>
            </a:lvl7pPr>
            <a:lvl8pPr marL="4464403" indent="0" algn="ctr">
              <a:buNone/>
            </a:lvl8pPr>
            <a:lvl9pPr marL="510216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7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73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80" rIns="6378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3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06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8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80" tIns="0" rIns="6378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80" tIns="0" rIns="6378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09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8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4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57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04" rIns="2550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63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55" tIns="63780" rIns="127555" bIns="6378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55" tIns="63780" rIns="127555" bIns="6378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80" tIns="63780" rIns="63780" bIns="6378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83" rIns="63780" bIns="6378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3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296411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41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1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08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08" tIns="0" rIns="63808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08" tIns="0" rIns="63808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0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16" rIns="25516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10" tIns="63808" rIns="127610" bIns="63808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10" tIns="63808" rIns="127610" bIns="63808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08" tIns="63808" rIns="63808" bIns="63808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23" rIns="63808" bIns="63808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1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08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10" tIns="63808" rIns="127610" bIns="63808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833" indent="-38283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266" indent="-34454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096" indent="-34454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919" indent="-29350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746" indent="-29350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575" indent="-29350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9792" indent="-25522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2622" indent="-255222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5456" indent="-25522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0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0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41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21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02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82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63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4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6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33" tIns="63769" rIns="127533" bIns="6376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603" indent="-38260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728" indent="-34433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323" indent="-34433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915" indent="-2933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509" indent="-2933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107" indent="-2933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8169" indent="-2550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0767" indent="-255068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370" indent="-2550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6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3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29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06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3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5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36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1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1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32" tIns="63819" rIns="127632" bIns="6381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4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899" indent="-38289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420" indent="-34460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indent="-34460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9206" indent="-29355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099" indent="-29355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995" indent="-29355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0256" indent="-25526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3152" indent="-255266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6052" indent="-25526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4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26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07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8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7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5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8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55" tIns="63780" rIns="127555" bIns="6378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12/15/2020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04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669" indent="-38266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882" indent="-34439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544" indent="-34439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202" indent="-2933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863" indent="-2933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526" indent="-2933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8633" indent="-25511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1297" indent="-255112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966" indent="-25511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7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5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33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10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6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44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2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6708" indent="-287185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8773" indent="-229756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8301" indent="-229756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67792" indent="-229756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27313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86802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46320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05832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8"/>
            <a:ext cx="12801600" cy="15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667" tIns="64335" rIns="128667" bIns="64335">
            <a:spAutoFit/>
          </a:bodyPr>
          <a:lstStyle/>
          <a:p>
            <a:pPr algn="ctr" defTabSz="128598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598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16 декабря 2020 года</a:t>
            </a:r>
          </a:p>
          <a:p>
            <a:pPr algn="ctr" defTabSz="128598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598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57" y="536974"/>
            <a:ext cx="12781965" cy="83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667" tIns="64335" rIns="128667" bIns="64335">
            <a:spAutoFit/>
          </a:bodyPr>
          <a:lstStyle/>
          <a:p>
            <a:pPr algn="ctr" defTabSz="128598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598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31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3"/>
          <p:cNvSpPr>
            <a:spLocks noChangeArrowheads="1"/>
          </p:cNvSpPr>
          <p:nvPr/>
        </p:nvSpPr>
        <p:spPr bwMode="auto">
          <a:xfrm>
            <a:off x="-609" y="-5495"/>
            <a:ext cx="12802215" cy="8437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lIns="65119" tIns="32549" rIns="65119" bIns="32549" anchor="ctr"/>
          <a:lstStyle/>
          <a:p>
            <a:pPr algn="ctr" defTabSz="1276593">
              <a:lnSpc>
                <a:spcPct val="80000"/>
              </a:lnSpc>
            </a:pP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МОБИЛЬНОЕ ПРИЛОЖЕНИЕ «МЧС РОССИИ»</a:t>
            </a:r>
          </a:p>
        </p:txBody>
      </p:sp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3" y="1371605"/>
            <a:ext cx="7909801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/>
          <a:stretch/>
        </p:blipFill>
        <p:spPr bwMode="auto">
          <a:xfrm>
            <a:off x="8534405" y="1371607"/>
            <a:ext cx="4022229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0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3784234" y="4644002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1" y="1024460"/>
            <a:ext cx="12058649" cy="8162926"/>
          </a:xfrm>
          <a:prstGeom prst="rect">
            <a:avLst/>
          </a:pr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71" y="4257504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25" y="4766368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84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3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88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84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19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75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6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6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50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58" y="3043501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13" y="5171195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74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86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97" y="5264978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95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13" y="5352814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48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95" y="4107348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80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32" y="5743831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93" y="5944897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93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40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80" y="393459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33" y="429784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75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38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6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2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44" y="6451469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4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7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59" y="7212500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84" y="7309217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76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4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67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90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5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25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84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600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77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56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49201"/>
            <a:ext cx="1151416" cy="200055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cs typeface="Times New Roman" panose="02020603050405020304" pitchFamily="18" charset="0"/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73" y="4752584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55" y="8095627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99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330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82" y="4925075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81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75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42" y="4328632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57" y="537203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42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6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99" tIns="32596" rIns="65199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defTabSz="1276769"/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pPr defTabSz="1276769"/>
            <a:r>
              <a:rPr lang="ru-RU" altLang="ru-RU" dirty="0">
                <a:solidFill>
                  <a:srgbClr val="000000"/>
                </a:solidFill>
              </a:rPr>
              <a:t>(ПРОГНОСТИЧЕСКАЯ КАРТА ПРЕДУПРЕЖДЕНИЙ) </a:t>
            </a:r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1006" y="1677916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1006" y="2032928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100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8" tIns="45673" rIns="91338" bIns="4567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8" tIns="45673" rIns="91338" bIns="4567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43" y="5500328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67" y="622980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39" y="674327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729473" y="720967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307" y="635234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2241046" y="3834615"/>
            <a:ext cx="3816119" cy="165178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-9…-14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-7</a:t>
            </a:r>
            <a:r>
              <a:rPr lang="ru-RU" sz="4100" b="1" dirty="0">
                <a:solidFill>
                  <a:srgbClr val="FF0000"/>
                </a:solidFill>
              </a:rPr>
              <a:t>…-10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7139417" y="3883838"/>
            <a:ext cx="3816119" cy="1678762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t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-</a:t>
            </a:r>
            <a:r>
              <a:rPr lang="ru-RU" sz="4100" b="1" dirty="0" smtClean="0">
                <a:solidFill>
                  <a:srgbClr val="002060"/>
                </a:solidFill>
              </a:rPr>
              <a:t>11…-14,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до </a:t>
            </a:r>
            <a:r>
              <a:rPr lang="ru-RU" sz="2000" b="1" dirty="0" smtClean="0">
                <a:solidFill>
                  <a:srgbClr val="002060"/>
                </a:solidFill>
              </a:rPr>
              <a:t>-19˚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4100" b="1" dirty="0" smtClean="0">
                <a:solidFill>
                  <a:srgbClr val="FF0000"/>
                </a:solidFill>
              </a:rPr>
              <a:t>-6…-10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4379165" y="5867400"/>
            <a:ext cx="3816119" cy="1636077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t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-</a:t>
            </a:r>
            <a:r>
              <a:rPr lang="ru-RU" sz="4100" b="1" dirty="0" smtClean="0">
                <a:solidFill>
                  <a:srgbClr val="002060"/>
                </a:solidFill>
              </a:rPr>
              <a:t>10…-14,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</a:t>
            </a:r>
            <a:r>
              <a:rPr lang="ru-RU" sz="2000" b="1" dirty="0" smtClean="0">
                <a:solidFill>
                  <a:srgbClr val="002060"/>
                </a:solidFill>
              </a:rPr>
              <a:t>-19˚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-6…-9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77289" y="4724400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7141972" y="4864134"/>
            <a:ext cx="3841655" cy="12667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304355" y="6858001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459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2360"/>
            <a:ext cx="6346592" cy="437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56" y="5225544"/>
            <a:ext cx="6430546" cy="44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1"/>
            <a:ext cx="6400800" cy="437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20" y="882655"/>
            <a:ext cx="6420382" cy="43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6388101" y="882652"/>
            <a:ext cx="0" cy="87280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9240556" y="5334984"/>
            <a:ext cx="2624138" cy="248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41" tIns="24168" rIns="48341" bIns="2416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16.12.2020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08931" y="3847129"/>
            <a:ext cx="1042527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94331" y="2579354"/>
            <a:ext cx="646562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66800" y="2400291"/>
            <a:ext cx="1040539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26558" y="2576941"/>
            <a:ext cx="953218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0"/>
            <a:ext cx="12801600" cy="88900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88" tIns="32589" rIns="65188" bIns="32589" anchor="ctr"/>
          <a:lstStyle>
            <a:defPPr>
              <a:defRPr lang="ru-RU"/>
            </a:defPPr>
            <a:lvl1pPr algn="ctr" defTabSz="1276990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dirty="0"/>
              <a:t>МОДЕЛЬ РАЗВИТИЯ ОБСТАНОВКИ</a:t>
            </a:r>
          </a:p>
          <a:p>
            <a:r>
              <a:rPr lang="ru-RU" dirty="0"/>
              <a:t>(ИНФОРМАЦИОННЫЕ МАТЕРИАЛЫ ПО </a:t>
            </a:r>
            <a:r>
              <a:rPr lang="ru-RU" dirty="0" smtClean="0"/>
              <a:t>ТЕМПЕРАТУРНОМУ РЕЖИМУ</a:t>
            </a:r>
            <a:endParaRPr lang="ru-RU" dirty="0"/>
          </a:p>
          <a:p>
            <a:r>
              <a:rPr lang="ru-RU" dirty="0"/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2843231" y="5334000"/>
            <a:ext cx="2620962" cy="248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41" tIns="24168" rIns="48341" bIns="2416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16.12.2020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83"/>
            <a:ext cx="12801600" cy="95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3"/>
          <p:cNvSpPr txBox="1">
            <a:spLocks noChangeArrowheads="1"/>
          </p:cNvSpPr>
          <p:nvPr/>
        </p:nvSpPr>
        <p:spPr bwMode="auto">
          <a:xfrm>
            <a:off x="9240556" y="1019474"/>
            <a:ext cx="2624138" cy="2188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41" tIns="24168" rIns="48341" bIns="24168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16.12.2020</a:t>
            </a:r>
            <a:endParaRPr lang="ru-RU" dirty="0"/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2836389" y="1004250"/>
            <a:ext cx="2634646" cy="248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41" tIns="24168" rIns="48341" bIns="2416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16.12.2020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805" y="1645328"/>
            <a:ext cx="326794" cy="3533236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89121"/>
            <a:ext cx="326794" cy="3533236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50079"/>
            <a:ext cx="326794" cy="3536471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807" y="6050079"/>
            <a:ext cx="326791" cy="3536471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0893856" y="3847129"/>
            <a:ext cx="1042527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1238" y="2525073"/>
            <a:ext cx="646562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50186" y="2362199"/>
            <a:ext cx="1040539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909731" y="2576941"/>
            <a:ext cx="953218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60274" y="8190528"/>
            <a:ext cx="1042527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05937" y="6894124"/>
            <a:ext cx="646562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43002" y="6727567"/>
            <a:ext cx="1040539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549583" y="6895129"/>
            <a:ext cx="953218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831486" y="8190528"/>
            <a:ext cx="1042527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318877" y="6882148"/>
            <a:ext cx="646562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52930" y="6739501"/>
            <a:ext cx="1040539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016214" y="6919039"/>
            <a:ext cx="953218" cy="191458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25" tIns="41463" rIns="82925" bIns="41463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143002"/>
            <a:ext cx="12047162" cy="8153400"/>
          </a:xfrm>
          <a:prstGeom prst="rect">
            <a:avLst/>
          </a:prstGeom>
          <a:solidFill>
            <a:sysClr val="window" lastClr="FFFFFF"/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98915"/>
            <a:ext cx="16398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" name="Полилиния 158"/>
          <p:cNvSpPr/>
          <p:nvPr/>
        </p:nvSpPr>
        <p:spPr>
          <a:xfrm>
            <a:off x="1783706" y="3360752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24" tIns="45713" rIns="91424" bIns="4571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74" name="Rectangle 58"/>
          <p:cNvSpPr>
            <a:spLocks noChangeArrowheads="1"/>
          </p:cNvSpPr>
          <p:nvPr/>
        </p:nvSpPr>
        <p:spPr bwMode="auto">
          <a:xfrm>
            <a:off x="461015" y="1225174"/>
            <a:ext cx="11883386" cy="437006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  <a:extLst/>
        </p:spPr>
        <p:txBody>
          <a:bodyPr wrap="square" lIns="127979" tIns="63990" rIns="127979" bIns="63990">
            <a:spAutoFit/>
          </a:bodyPr>
          <a:lstStyle/>
          <a:p>
            <a:pPr algn="ctr" defTabSz="1279786"/>
            <a:r>
              <a:rPr lang="ru-RU" altLang="ru-RU" sz="2000" b="1" dirty="0">
                <a:solidFill>
                  <a:prstClr val="black"/>
                </a:solidFill>
              </a:rPr>
              <a:t>Функционируют две ледовые переправы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55399" y="3770444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6" name="Line 251"/>
          <p:cNvSpPr>
            <a:spLocks noChangeShapeType="1"/>
          </p:cNvSpPr>
          <p:nvPr/>
        </p:nvSpPr>
        <p:spPr bwMode="auto">
          <a:xfrm flipH="1">
            <a:off x="609600" y="4902184"/>
            <a:ext cx="8197" cy="202188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sp>
        <p:nvSpPr>
          <p:cNvPr id="57" name="Line 250"/>
          <p:cNvSpPr>
            <a:spLocks noChangeShapeType="1"/>
          </p:cNvSpPr>
          <p:nvPr/>
        </p:nvSpPr>
        <p:spPr bwMode="auto">
          <a:xfrm flipV="1">
            <a:off x="617797" y="4048090"/>
            <a:ext cx="2000303" cy="7658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sp>
        <p:nvSpPr>
          <p:cNvPr id="60" name="AutoShape 84"/>
          <p:cNvSpPr>
            <a:spLocks noChangeArrowheads="1"/>
          </p:cNvSpPr>
          <p:nvPr/>
        </p:nvSpPr>
        <p:spPr bwMode="auto">
          <a:xfrm>
            <a:off x="762002" y="1905001"/>
            <a:ext cx="2858589" cy="1457157"/>
          </a:xfrm>
          <a:prstGeom prst="wedgeRectCallout">
            <a:avLst>
              <a:gd name="adj1" fmla="val 27562"/>
              <a:gd name="adj2" fmla="val 88955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625" tIns="73262" rIns="146625" bIns="73262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Зеленодольском районе по двум полосам, протяженность - 1300 м, в направлении г. Зеленодольск – п.г.т. Н.Вязовые, грузоподъемность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</a:t>
            </a:r>
            <a:endParaRPr lang="ru-RU" altLang="ru-RU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0822" y="8288117"/>
            <a:ext cx="4185551" cy="881449"/>
            <a:chOff x="429264" y="7753866"/>
            <a:chExt cx="4185551" cy="88144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599094" y="7753866"/>
              <a:ext cx="4015721" cy="8814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132"/>
            <p:cNvSpPr txBox="1">
              <a:spLocks noChangeArrowheads="1"/>
            </p:cNvSpPr>
            <p:nvPr/>
          </p:nvSpPr>
          <p:spPr bwMode="auto">
            <a:xfrm>
              <a:off x="1347748" y="8180392"/>
              <a:ext cx="2291694" cy="215444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Ледовая переправа</a:t>
              </a:r>
            </a:p>
          </p:txBody>
        </p:sp>
        <p:sp>
          <p:nvSpPr>
            <p:cNvPr id="65" name="Rectangle 112"/>
            <p:cNvSpPr>
              <a:spLocks noChangeArrowheads="1"/>
            </p:cNvSpPr>
            <p:nvPr/>
          </p:nvSpPr>
          <p:spPr bwMode="auto">
            <a:xfrm>
              <a:off x="1122625" y="8085283"/>
              <a:ext cx="111296" cy="33035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ru-RU" altLang="ru-RU"/>
            </a:p>
          </p:txBody>
        </p:sp>
        <p:pic>
          <p:nvPicPr>
            <p:cNvPr id="66" name="Picture 15" descr="773013438"/>
            <p:cNvPicPr>
              <a:picLocks noChangeAspect="1" noChangeArrowheads="1" noCrop="1"/>
            </p:cNvPicPr>
            <p:nvPr/>
          </p:nvPicPr>
          <p:blipFill>
            <a:blip r:embed="rId4">
              <a:lum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59" y="8082853"/>
              <a:ext cx="344007" cy="33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 Box 270"/>
            <p:cNvSpPr txBox="1">
              <a:spLocks noChangeArrowheads="1"/>
            </p:cNvSpPr>
            <p:nvPr/>
          </p:nvSpPr>
          <p:spPr bwMode="auto">
            <a:xfrm>
              <a:off x="429264" y="7826444"/>
              <a:ext cx="3687493" cy="269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375" tIns="34188" rIns="68375" bIns="34188">
              <a:spAutoFit/>
            </a:bodyPr>
            <a:lstStyle>
              <a:lvl1pPr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3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ОБОЗНАЧЕНИЯ:</a:t>
              </a:r>
            </a:p>
          </p:txBody>
        </p:sp>
      </p:grpSp>
      <p:sp>
        <p:nvSpPr>
          <p:cNvPr id="68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19" tIns="32549" rIns="65119" bIns="32549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/>
              <a:t>(ФУНКЦИОНИРОВАНИЕ ЛЕДОВЫХ ПЕРЕПРАВ) </a:t>
            </a:r>
            <a:endParaRPr lang="ru-RU" dirty="0"/>
          </a:p>
        </p:txBody>
      </p:sp>
      <p:grpSp>
        <p:nvGrpSpPr>
          <p:cNvPr id="160" name="Группа 159"/>
          <p:cNvGrpSpPr/>
          <p:nvPr/>
        </p:nvGrpSpPr>
        <p:grpSpPr>
          <a:xfrm>
            <a:off x="10279309" y="7441313"/>
            <a:ext cx="2065090" cy="1778890"/>
            <a:chOff x="793779" y="7599741"/>
            <a:chExt cx="4921221" cy="1995499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2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63" name="Прямоугольник 162"/>
          <p:cNvSpPr>
            <a:spLocks noChangeAspect="1"/>
          </p:cNvSpPr>
          <p:nvPr/>
        </p:nvSpPr>
        <p:spPr>
          <a:xfrm>
            <a:off x="10382878" y="793624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10757372" y="7986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0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65" name="Прямоугольник 164"/>
          <p:cNvSpPr>
            <a:spLocks noChangeAspect="1"/>
          </p:cNvSpPr>
          <p:nvPr/>
        </p:nvSpPr>
        <p:spPr>
          <a:xfrm>
            <a:off x="10382878" y="829126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747285" y="8355392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0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67" name="Прямоугольник 166"/>
          <p:cNvSpPr>
            <a:spLocks noChangeAspect="1"/>
          </p:cNvSpPr>
          <p:nvPr/>
        </p:nvSpPr>
        <p:spPr>
          <a:xfrm>
            <a:off x="10382878" y="8676443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10747285" y="8748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0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7740394" y="4662822"/>
            <a:ext cx="97790" cy="3022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979" tIns="63990" rIns="127979" bIns="6399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31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34" y="4645324"/>
            <a:ext cx="302260" cy="3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845793" y="4404326"/>
            <a:ext cx="90730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Соколки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33906" y="4963704"/>
            <a:ext cx="1612979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Новый Закамский</a:t>
            </a:r>
          </a:p>
        </p:txBody>
      </p:sp>
      <p:sp>
        <p:nvSpPr>
          <p:cNvPr id="34" name="Line 250"/>
          <p:cNvSpPr>
            <a:spLocks noChangeShapeType="1"/>
          </p:cNvSpPr>
          <p:nvPr/>
        </p:nvSpPr>
        <p:spPr bwMode="auto">
          <a:xfrm flipH="1" flipV="1">
            <a:off x="7845975" y="4744660"/>
            <a:ext cx="1182003" cy="44422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sp>
        <p:nvSpPr>
          <p:cNvPr id="35" name="Line 251"/>
          <p:cNvSpPr>
            <a:spLocks noChangeShapeType="1"/>
          </p:cNvSpPr>
          <p:nvPr/>
        </p:nvSpPr>
        <p:spPr bwMode="auto">
          <a:xfrm>
            <a:off x="9027982" y="5188881"/>
            <a:ext cx="1" cy="1897721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sp>
        <p:nvSpPr>
          <p:cNvPr id="37" name="AutoShape 84"/>
          <p:cNvSpPr>
            <a:spLocks noChangeArrowheads="1"/>
          </p:cNvSpPr>
          <p:nvPr/>
        </p:nvSpPr>
        <p:spPr bwMode="auto">
          <a:xfrm>
            <a:off x="8040686" y="1900409"/>
            <a:ext cx="2855913" cy="1456558"/>
          </a:xfrm>
          <a:prstGeom prst="wedgeRectCallout">
            <a:avLst>
              <a:gd name="adj1" fmla="val -58871"/>
              <a:gd name="adj2" fmla="val 141699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625" tIns="73262" rIns="146625" bIns="73262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Мамадышском районе по двум полосам, протяженность - 1150 м, в направлении село Соколка - село Новый Закамский, грузоподъемность  3,5 т, режим работы круглосуточный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400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36111" r="8750" b="22001"/>
          <a:stretch/>
        </p:blipFill>
        <p:spPr bwMode="auto">
          <a:xfrm>
            <a:off x="9065868" y="5219702"/>
            <a:ext cx="2087938" cy="181460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251"/>
          <p:cNvSpPr>
            <a:spLocks noChangeShapeType="1"/>
          </p:cNvSpPr>
          <p:nvPr/>
        </p:nvSpPr>
        <p:spPr bwMode="auto">
          <a:xfrm>
            <a:off x="6477000" y="4925213"/>
            <a:ext cx="0" cy="1965222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42" name="Line 250"/>
          <p:cNvSpPr>
            <a:spLocks noChangeShapeType="1"/>
          </p:cNvSpPr>
          <p:nvPr/>
        </p:nvSpPr>
        <p:spPr bwMode="auto">
          <a:xfrm flipH="1" flipV="1">
            <a:off x="3568083" y="4295460"/>
            <a:ext cx="2908916" cy="59959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43" name="AutoShape 84"/>
          <p:cNvSpPr>
            <a:spLocks noChangeArrowheads="1"/>
          </p:cNvSpPr>
          <p:nvPr/>
        </p:nvSpPr>
        <p:spPr bwMode="auto">
          <a:xfrm>
            <a:off x="4876800" y="1902604"/>
            <a:ext cx="2947650" cy="1454362"/>
          </a:xfrm>
          <a:prstGeom prst="wedgeRectCallout">
            <a:avLst>
              <a:gd name="adj1" fmla="val -93131"/>
              <a:gd name="adj2" fmla="val 106901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650" tIns="73275" rIns="146650" bIns="73275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Верхнеуслонском районе по двум полосам, протяженность - 3200 м, в направлении поселок Аракчино (город Казань) - село Верхний Услон, грузоподъемность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 </a:t>
            </a:r>
            <a:endParaRPr lang="ru-RU" altLang="ru-RU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157838" y="3639294"/>
            <a:ext cx="1337670" cy="35589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Казань (Аракчино)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8491" r="52273" b="16038"/>
          <a:stretch/>
        </p:blipFill>
        <p:spPr bwMode="auto">
          <a:xfrm>
            <a:off x="3930618" y="4917738"/>
            <a:ext cx="2464320" cy="198428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Полилиния 49"/>
          <p:cNvSpPr/>
          <p:nvPr/>
        </p:nvSpPr>
        <p:spPr>
          <a:xfrm>
            <a:off x="2504982" y="406567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24" tIns="45713" rIns="91424" bIns="4571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" name="Прямоугольник 50"/>
          <p:cNvSpPr>
            <a:spLocks/>
          </p:cNvSpPr>
          <p:nvPr/>
        </p:nvSpPr>
        <p:spPr>
          <a:xfrm>
            <a:off x="2053330" y="4445188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9119" r="52727" b="15724"/>
          <a:stretch/>
        </p:blipFill>
        <p:spPr bwMode="auto">
          <a:xfrm>
            <a:off x="659879" y="4917738"/>
            <a:ext cx="2464321" cy="198428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3568083" y="4530712"/>
            <a:ext cx="1462890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Верхний Услон</a:t>
            </a:r>
          </a:p>
        </p:txBody>
      </p:sp>
      <p:pic>
        <p:nvPicPr>
          <p:cNvPr id="54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79" y="4030508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00" y="3960220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112"/>
          <p:cNvSpPr>
            <a:spLocks noChangeArrowheads="1"/>
          </p:cNvSpPr>
          <p:nvPr/>
        </p:nvSpPr>
        <p:spPr bwMode="auto">
          <a:xfrm>
            <a:off x="2953384" y="3983391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979" tIns="63990" rIns="127979" bIns="6399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59" name="Rectangle 112"/>
          <p:cNvSpPr>
            <a:spLocks noChangeArrowheads="1"/>
          </p:cNvSpPr>
          <p:nvPr/>
        </p:nvSpPr>
        <p:spPr bwMode="auto">
          <a:xfrm>
            <a:off x="3431805" y="4030508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001" tIns="64001" rIns="128001" bIns="64001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756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5198"/>
            <a:ext cx="304483" cy="3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4" tIns="45615" rIns="91214" bIns="45615"/>
          <a:lstStyle/>
          <a:p>
            <a:pPr defTabSz="912904"/>
            <a:endParaRPr lang="ru-RU" altLang="ru-RU">
              <a:solidFill>
                <a:srgbClr val="0070C0"/>
              </a:solidFill>
            </a:endParaRPr>
          </a:p>
        </p:txBody>
      </p:sp>
      <p:pic>
        <p:nvPicPr>
          <p:cNvPr id="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0" y="1131994"/>
            <a:ext cx="12059285" cy="8163984"/>
          </a:xfrm>
          <a:prstGeom prst="rect">
            <a:avLst/>
          </a:prstGeom>
          <a:solidFill>
            <a:srgbClr val="FFFFFF">
              <a:alpha val="0"/>
            </a:srgb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>
            <a:fillRect/>
          </a:stretch>
        </p:blipFill>
        <p:spPr bwMode="auto">
          <a:xfrm>
            <a:off x="428955" y="1323491"/>
            <a:ext cx="12010389" cy="79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" name="Полилиния 485"/>
          <p:cNvSpPr/>
          <p:nvPr/>
        </p:nvSpPr>
        <p:spPr>
          <a:xfrm>
            <a:off x="4367213" y="5209540"/>
            <a:ext cx="1680210" cy="1576493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7" name="Полилиния 486"/>
          <p:cNvSpPr/>
          <p:nvPr/>
        </p:nvSpPr>
        <p:spPr>
          <a:xfrm>
            <a:off x="8372170" y="3831607"/>
            <a:ext cx="1577975" cy="1380913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8" name="Полилиния 487"/>
          <p:cNvSpPr/>
          <p:nvPr/>
        </p:nvSpPr>
        <p:spPr>
          <a:xfrm>
            <a:off x="6845302" y="4323520"/>
            <a:ext cx="1749108" cy="1700953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9" name="Полилиния 488"/>
          <p:cNvSpPr/>
          <p:nvPr/>
        </p:nvSpPr>
        <p:spPr>
          <a:xfrm>
            <a:off x="9403400" y="2080260"/>
            <a:ext cx="1762442" cy="1849120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0" name="Полилиния 489"/>
          <p:cNvSpPr/>
          <p:nvPr/>
        </p:nvSpPr>
        <p:spPr>
          <a:xfrm>
            <a:off x="1151255" y="4833213"/>
            <a:ext cx="1626870" cy="966047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1" name="Полилиния 490"/>
          <p:cNvSpPr/>
          <p:nvPr/>
        </p:nvSpPr>
        <p:spPr>
          <a:xfrm>
            <a:off x="5685157" y="2412154"/>
            <a:ext cx="2193608" cy="1419438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2" name="Полилиния 491"/>
          <p:cNvSpPr/>
          <p:nvPr/>
        </p:nvSpPr>
        <p:spPr>
          <a:xfrm>
            <a:off x="8241032" y="3274484"/>
            <a:ext cx="1624648" cy="877147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3" name="Полилиния 492"/>
          <p:cNvSpPr/>
          <p:nvPr/>
        </p:nvSpPr>
        <p:spPr>
          <a:xfrm>
            <a:off x="5040642" y="3473027"/>
            <a:ext cx="1089025" cy="1102360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4" name="Полилиния 493"/>
          <p:cNvSpPr/>
          <p:nvPr/>
        </p:nvSpPr>
        <p:spPr>
          <a:xfrm>
            <a:off x="4282760" y="2053592"/>
            <a:ext cx="1353502" cy="174540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5" name="Полилиния 494"/>
          <p:cNvSpPr/>
          <p:nvPr/>
        </p:nvSpPr>
        <p:spPr>
          <a:xfrm>
            <a:off x="1784668" y="3360420"/>
            <a:ext cx="1884680" cy="1564640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6" name="Полилиния 495"/>
          <p:cNvSpPr/>
          <p:nvPr/>
        </p:nvSpPr>
        <p:spPr>
          <a:xfrm>
            <a:off x="6523050" y="5624407"/>
            <a:ext cx="1275715" cy="1176444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7" name="Полилиния 496"/>
          <p:cNvSpPr/>
          <p:nvPr/>
        </p:nvSpPr>
        <p:spPr>
          <a:xfrm>
            <a:off x="10683560" y="3793071"/>
            <a:ext cx="1611312" cy="1549824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8" name="Полилиния 497"/>
          <p:cNvSpPr/>
          <p:nvPr/>
        </p:nvSpPr>
        <p:spPr>
          <a:xfrm>
            <a:off x="7936550" y="4907280"/>
            <a:ext cx="1335722" cy="1363133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9" name="Полилиния 498"/>
          <p:cNvSpPr/>
          <p:nvPr/>
        </p:nvSpPr>
        <p:spPr>
          <a:xfrm>
            <a:off x="5925185" y="6205220"/>
            <a:ext cx="1289050" cy="1212004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0" name="Полилиния 499"/>
          <p:cNvSpPr/>
          <p:nvPr/>
        </p:nvSpPr>
        <p:spPr>
          <a:xfrm>
            <a:off x="5340668" y="2889251"/>
            <a:ext cx="1153477" cy="130386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1" name="Полилиния 500"/>
          <p:cNvSpPr/>
          <p:nvPr/>
        </p:nvSpPr>
        <p:spPr>
          <a:xfrm>
            <a:off x="3724910" y="2219542"/>
            <a:ext cx="889000" cy="1069762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2" name="Полилиния 501"/>
          <p:cNvSpPr/>
          <p:nvPr/>
        </p:nvSpPr>
        <p:spPr>
          <a:xfrm>
            <a:off x="2504770" y="4065693"/>
            <a:ext cx="1062355" cy="1425364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3" name="Полилиния 502"/>
          <p:cNvSpPr/>
          <p:nvPr/>
        </p:nvSpPr>
        <p:spPr>
          <a:xfrm>
            <a:off x="3887155" y="3727873"/>
            <a:ext cx="1620202" cy="94826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4" name="Прямоугольник 503"/>
          <p:cNvSpPr/>
          <p:nvPr/>
        </p:nvSpPr>
        <p:spPr>
          <a:xfrm>
            <a:off x="9441192" y="2061741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505" name="Прямоугольник 504"/>
          <p:cNvSpPr/>
          <p:nvPr/>
        </p:nvSpPr>
        <p:spPr>
          <a:xfrm>
            <a:off x="6018530" y="2820354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8263255" y="3455991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507" name="Прямоугольник 506"/>
          <p:cNvSpPr/>
          <p:nvPr/>
        </p:nvSpPr>
        <p:spPr>
          <a:xfrm>
            <a:off x="5013960" y="3756769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508" name="Прямоугольник 507"/>
          <p:cNvSpPr/>
          <p:nvPr/>
        </p:nvSpPr>
        <p:spPr>
          <a:xfrm>
            <a:off x="2013585" y="3534233"/>
            <a:ext cx="1246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09" name="Прямоугольник 508"/>
          <p:cNvSpPr/>
          <p:nvPr/>
        </p:nvSpPr>
        <p:spPr>
          <a:xfrm>
            <a:off x="8318830" y="5168798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510" name="Прямоугольник 509"/>
          <p:cNvSpPr/>
          <p:nvPr/>
        </p:nvSpPr>
        <p:spPr>
          <a:xfrm>
            <a:off x="5974082" y="6567491"/>
            <a:ext cx="95789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511" name="Прямоугольник 510"/>
          <p:cNvSpPr/>
          <p:nvPr/>
        </p:nvSpPr>
        <p:spPr>
          <a:xfrm>
            <a:off x="4293872" y="3934569"/>
            <a:ext cx="94900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512" name="Полилиния 511"/>
          <p:cNvSpPr/>
          <p:nvPr/>
        </p:nvSpPr>
        <p:spPr>
          <a:xfrm>
            <a:off x="5576253" y="5010998"/>
            <a:ext cx="1651317" cy="1280160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3" name="Полилиния 512"/>
          <p:cNvSpPr/>
          <p:nvPr/>
        </p:nvSpPr>
        <p:spPr>
          <a:xfrm>
            <a:off x="2911475" y="4907280"/>
            <a:ext cx="1173480" cy="1315720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4" name="Полилиния 513"/>
          <p:cNvSpPr/>
          <p:nvPr/>
        </p:nvSpPr>
        <p:spPr>
          <a:xfrm>
            <a:off x="4647260" y="4151631"/>
            <a:ext cx="1898015" cy="1256453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5" name="Прямоугольник 514"/>
          <p:cNvSpPr/>
          <p:nvPr/>
        </p:nvSpPr>
        <p:spPr>
          <a:xfrm>
            <a:off x="5685155" y="5204071"/>
            <a:ext cx="11401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516" name="Прямоугольник 515"/>
          <p:cNvSpPr/>
          <p:nvPr/>
        </p:nvSpPr>
        <p:spPr>
          <a:xfrm>
            <a:off x="4629470" y="5407345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517" name="Прямоугольник 516"/>
          <p:cNvSpPr/>
          <p:nvPr/>
        </p:nvSpPr>
        <p:spPr>
          <a:xfrm>
            <a:off x="4965067" y="4510938"/>
            <a:ext cx="165131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518" name="Полилиния 517"/>
          <p:cNvSpPr/>
          <p:nvPr/>
        </p:nvSpPr>
        <p:spPr>
          <a:xfrm>
            <a:off x="9078913" y="4939894"/>
            <a:ext cx="1013460" cy="1413509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9" name="Прямоугольник 518"/>
          <p:cNvSpPr/>
          <p:nvPr/>
        </p:nvSpPr>
        <p:spPr>
          <a:xfrm>
            <a:off x="9021128" y="5388083"/>
            <a:ext cx="112680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520" name="Полилиния 519"/>
          <p:cNvSpPr/>
          <p:nvPr/>
        </p:nvSpPr>
        <p:spPr>
          <a:xfrm>
            <a:off x="7529832" y="3624158"/>
            <a:ext cx="1517968" cy="1117176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1" name="Прямоугольник 520"/>
          <p:cNvSpPr/>
          <p:nvPr/>
        </p:nvSpPr>
        <p:spPr>
          <a:xfrm>
            <a:off x="7629843" y="3755287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522" name="Полилиния 521"/>
          <p:cNvSpPr/>
          <p:nvPr/>
        </p:nvSpPr>
        <p:spPr>
          <a:xfrm>
            <a:off x="6154103" y="3390069"/>
            <a:ext cx="1644650" cy="1783927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3" name="Прямоугольник 522"/>
          <p:cNvSpPr/>
          <p:nvPr/>
        </p:nvSpPr>
        <p:spPr>
          <a:xfrm>
            <a:off x="6616385" y="4135791"/>
            <a:ext cx="98901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524" name="Полилиния 523"/>
          <p:cNvSpPr/>
          <p:nvPr/>
        </p:nvSpPr>
        <p:spPr>
          <a:xfrm>
            <a:off x="7507607" y="5722198"/>
            <a:ext cx="2255838" cy="1505373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5" name="Прямоугольник 524"/>
          <p:cNvSpPr/>
          <p:nvPr/>
        </p:nvSpPr>
        <p:spPr>
          <a:xfrm>
            <a:off x="8192135" y="6346721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526" name="Полилиния 525"/>
          <p:cNvSpPr/>
          <p:nvPr/>
        </p:nvSpPr>
        <p:spPr>
          <a:xfrm>
            <a:off x="9670110" y="5811098"/>
            <a:ext cx="1675765" cy="1514262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7" name="Прямоугольник 526"/>
          <p:cNvSpPr/>
          <p:nvPr/>
        </p:nvSpPr>
        <p:spPr>
          <a:xfrm>
            <a:off x="9839020" y="6173367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528" name="Прямоугольник 527"/>
          <p:cNvSpPr/>
          <p:nvPr/>
        </p:nvSpPr>
        <p:spPr>
          <a:xfrm>
            <a:off x="6549708" y="5980751"/>
            <a:ext cx="138684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529" name="Полилиния 528"/>
          <p:cNvSpPr/>
          <p:nvPr/>
        </p:nvSpPr>
        <p:spPr>
          <a:xfrm>
            <a:off x="3182622" y="5695526"/>
            <a:ext cx="1615758" cy="1935058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0" name="Полилиния 529"/>
          <p:cNvSpPr/>
          <p:nvPr/>
        </p:nvSpPr>
        <p:spPr>
          <a:xfrm>
            <a:off x="9525647" y="3701220"/>
            <a:ext cx="1569085" cy="1594273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1" name="Полилиния 530"/>
          <p:cNvSpPr/>
          <p:nvPr/>
        </p:nvSpPr>
        <p:spPr>
          <a:xfrm>
            <a:off x="9956800" y="4936915"/>
            <a:ext cx="1617980" cy="118533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2" name="Полилиния 531"/>
          <p:cNvSpPr/>
          <p:nvPr/>
        </p:nvSpPr>
        <p:spPr>
          <a:xfrm>
            <a:off x="10319080" y="6857169"/>
            <a:ext cx="1000125" cy="930487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3" name="Полилиния 532"/>
          <p:cNvSpPr/>
          <p:nvPr/>
        </p:nvSpPr>
        <p:spPr>
          <a:xfrm>
            <a:off x="428955" y="6646758"/>
            <a:ext cx="1462405" cy="1158662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4" name="Полилиния 533"/>
          <p:cNvSpPr/>
          <p:nvPr/>
        </p:nvSpPr>
        <p:spPr>
          <a:xfrm>
            <a:off x="3187067" y="2474400"/>
            <a:ext cx="1580198" cy="1772073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5" name="Прямоугольник 534"/>
          <p:cNvSpPr/>
          <p:nvPr/>
        </p:nvSpPr>
        <p:spPr>
          <a:xfrm>
            <a:off x="10952480" y="3970129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536" name="Прямоугольник 535"/>
          <p:cNvSpPr/>
          <p:nvPr/>
        </p:nvSpPr>
        <p:spPr>
          <a:xfrm>
            <a:off x="9812340" y="4193575"/>
            <a:ext cx="114014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537" name="Прямоугольник 536"/>
          <p:cNvSpPr/>
          <p:nvPr/>
        </p:nvSpPr>
        <p:spPr>
          <a:xfrm>
            <a:off x="10290175" y="5111011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538" name="Прямоугольник 537"/>
          <p:cNvSpPr/>
          <p:nvPr/>
        </p:nvSpPr>
        <p:spPr>
          <a:xfrm>
            <a:off x="10481322" y="7123116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539" name="Прямоугольник 538"/>
          <p:cNvSpPr/>
          <p:nvPr/>
        </p:nvSpPr>
        <p:spPr>
          <a:xfrm>
            <a:off x="3689350" y="6109371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540" name="Полилиния 539"/>
          <p:cNvSpPr/>
          <p:nvPr/>
        </p:nvSpPr>
        <p:spPr>
          <a:xfrm>
            <a:off x="5349558" y="6714914"/>
            <a:ext cx="1706880" cy="1585384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1" name="Полилиния 540"/>
          <p:cNvSpPr/>
          <p:nvPr/>
        </p:nvSpPr>
        <p:spPr>
          <a:xfrm rot="21340596">
            <a:off x="2095820" y="5985933"/>
            <a:ext cx="1353502" cy="1532044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2" name="Полилиния 541"/>
          <p:cNvSpPr/>
          <p:nvPr/>
        </p:nvSpPr>
        <p:spPr>
          <a:xfrm>
            <a:off x="4369435" y="6231907"/>
            <a:ext cx="1155700" cy="15942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3" name="Прямоугольник 542"/>
          <p:cNvSpPr/>
          <p:nvPr/>
        </p:nvSpPr>
        <p:spPr>
          <a:xfrm>
            <a:off x="4458347" y="6487480"/>
            <a:ext cx="15157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544" name="Полилиния 543"/>
          <p:cNvSpPr/>
          <p:nvPr/>
        </p:nvSpPr>
        <p:spPr>
          <a:xfrm>
            <a:off x="6869760" y="6543040"/>
            <a:ext cx="1480185" cy="1105324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5" name="Полилиния 544"/>
          <p:cNvSpPr/>
          <p:nvPr/>
        </p:nvSpPr>
        <p:spPr>
          <a:xfrm>
            <a:off x="8007670" y="6871971"/>
            <a:ext cx="1735772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6" name="Полилиния 545"/>
          <p:cNvSpPr/>
          <p:nvPr/>
        </p:nvSpPr>
        <p:spPr>
          <a:xfrm>
            <a:off x="9341168" y="6919400"/>
            <a:ext cx="1173480" cy="1487593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7" name="Прямоугольник 546"/>
          <p:cNvSpPr/>
          <p:nvPr/>
        </p:nvSpPr>
        <p:spPr>
          <a:xfrm>
            <a:off x="9523413" y="7345365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548" name="Полилиния 547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92D05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14" tIns="45662" rIns="91314" bIns="45662" anchor="ctr"/>
          <a:lstStyle/>
          <a:p>
            <a:pPr algn="ctr" defTabSz="913688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3082620" y="3094465"/>
            <a:ext cx="12490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550" name="Полилиния 549"/>
          <p:cNvSpPr/>
          <p:nvPr/>
        </p:nvSpPr>
        <p:spPr>
          <a:xfrm rot="21436068">
            <a:off x="1769110" y="5162126"/>
            <a:ext cx="1422400" cy="1010498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1" name="Прямоугольник 550"/>
          <p:cNvSpPr/>
          <p:nvPr/>
        </p:nvSpPr>
        <p:spPr>
          <a:xfrm>
            <a:off x="2266950" y="5394011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552" name="Полилиния 551"/>
          <p:cNvSpPr/>
          <p:nvPr/>
        </p:nvSpPr>
        <p:spPr>
          <a:xfrm>
            <a:off x="1324622" y="5793318"/>
            <a:ext cx="1409065" cy="1437216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3" name="Прямоугольник 552"/>
          <p:cNvSpPr/>
          <p:nvPr/>
        </p:nvSpPr>
        <p:spPr>
          <a:xfrm>
            <a:off x="1466850" y="6066685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554" name="Полилиния 553"/>
          <p:cNvSpPr/>
          <p:nvPr/>
        </p:nvSpPr>
        <p:spPr>
          <a:xfrm>
            <a:off x="3433765" y="4299798"/>
            <a:ext cx="1629092" cy="1469813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5" name="Прямоугольник 554"/>
          <p:cNvSpPr/>
          <p:nvPr/>
        </p:nvSpPr>
        <p:spPr>
          <a:xfrm>
            <a:off x="3744913" y="4737346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556" name="Полилиния 555"/>
          <p:cNvSpPr/>
          <p:nvPr/>
        </p:nvSpPr>
        <p:spPr>
          <a:xfrm>
            <a:off x="3184269" y="379391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14" tIns="45662" rIns="91314" bIns="45662" anchor="ctr"/>
          <a:lstStyle/>
          <a:p>
            <a:pPr algn="ctr" defTabSz="913688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7" name="Прямоугольник 556"/>
          <p:cNvSpPr/>
          <p:nvPr/>
        </p:nvSpPr>
        <p:spPr>
          <a:xfrm>
            <a:off x="3300413" y="3765370"/>
            <a:ext cx="77120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558" name="Прямоугольник 557"/>
          <p:cNvSpPr/>
          <p:nvPr/>
        </p:nvSpPr>
        <p:spPr>
          <a:xfrm>
            <a:off x="508965" y="6886049"/>
            <a:ext cx="163131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559" name="Полилиния 558"/>
          <p:cNvSpPr/>
          <p:nvPr/>
        </p:nvSpPr>
        <p:spPr>
          <a:xfrm>
            <a:off x="4953955" y="1671320"/>
            <a:ext cx="1175702" cy="125645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5162870" y="2088413"/>
            <a:ext cx="8734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561" name="Прямоугольник 560"/>
          <p:cNvSpPr/>
          <p:nvPr/>
        </p:nvSpPr>
        <p:spPr>
          <a:xfrm>
            <a:off x="7085342" y="6915681"/>
            <a:ext cx="115125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562" name="Прямоугольник 561"/>
          <p:cNvSpPr/>
          <p:nvPr/>
        </p:nvSpPr>
        <p:spPr>
          <a:xfrm>
            <a:off x="7369810" y="4737343"/>
            <a:ext cx="14246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563" name="Прямоугольник 562"/>
          <p:cNvSpPr/>
          <p:nvPr/>
        </p:nvSpPr>
        <p:spPr>
          <a:xfrm>
            <a:off x="3620455" y="2483260"/>
            <a:ext cx="1006792" cy="40011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564" name="Прямоугольник 563"/>
          <p:cNvSpPr/>
          <p:nvPr/>
        </p:nvSpPr>
        <p:spPr>
          <a:xfrm>
            <a:off x="680097" y="4961365"/>
            <a:ext cx="179133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565" name="Прямоугольник 564"/>
          <p:cNvSpPr/>
          <p:nvPr/>
        </p:nvSpPr>
        <p:spPr>
          <a:xfrm>
            <a:off x="8625523" y="3928357"/>
            <a:ext cx="19180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566" name="Прямоугольник 565"/>
          <p:cNvSpPr/>
          <p:nvPr/>
        </p:nvSpPr>
        <p:spPr>
          <a:xfrm>
            <a:off x="2778125" y="4432124"/>
            <a:ext cx="14690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567" name="Прямоугольник 566"/>
          <p:cNvSpPr/>
          <p:nvPr/>
        </p:nvSpPr>
        <p:spPr>
          <a:xfrm>
            <a:off x="5349558" y="7200161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568" name="Прямоугольник 567"/>
          <p:cNvSpPr/>
          <p:nvPr/>
        </p:nvSpPr>
        <p:spPr>
          <a:xfrm>
            <a:off x="8156575" y="7287580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569" name="Прямоугольник 568"/>
          <p:cNvSpPr/>
          <p:nvPr/>
        </p:nvSpPr>
        <p:spPr>
          <a:xfrm>
            <a:off x="4551680" y="2682560"/>
            <a:ext cx="6334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570" name="Прямоугольник 569"/>
          <p:cNvSpPr/>
          <p:nvPr/>
        </p:nvSpPr>
        <p:spPr>
          <a:xfrm>
            <a:off x="3000375" y="5697466"/>
            <a:ext cx="16468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sp>
        <p:nvSpPr>
          <p:cNvPr id="571" name="Прямоугольник 570"/>
          <p:cNvSpPr/>
          <p:nvPr/>
        </p:nvSpPr>
        <p:spPr>
          <a:xfrm>
            <a:off x="2591435" y="6256340"/>
            <a:ext cx="8112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572" name="Прямоугольник 571"/>
          <p:cNvSpPr/>
          <p:nvPr/>
        </p:nvSpPr>
        <p:spPr>
          <a:xfrm>
            <a:off x="10439095" y="8167401"/>
            <a:ext cx="671195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573" name="Овал 572"/>
          <p:cNvSpPr>
            <a:spLocks noChangeAspect="1"/>
          </p:cNvSpPr>
          <p:nvPr/>
        </p:nvSpPr>
        <p:spPr>
          <a:xfrm>
            <a:off x="10091727" y="6346998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4" name="Овал 573"/>
          <p:cNvSpPr>
            <a:spLocks noChangeAspect="1"/>
          </p:cNvSpPr>
          <p:nvPr/>
        </p:nvSpPr>
        <p:spPr>
          <a:xfrm>
            <a:off x="6229703" y="6803604"/>
            <a:ext cx="412037" cy="42249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5" name="Овал 574"/>
          <p:cNvSpPr>
            <a:spLocks noChangeAspect="1"/>
          </p:cNvSpPr>
          <p:nvPr/>
        </p:nvSpPr>
        <p:spPr>
          <a:xfrm>
            <a:off x="4953671" y="5593807"/>
            <a:ext cx="444765" cy="472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6" name="Овал 575"/>
          <p:cNvSpPr>
            <a:spLocks noChangeAspect="1"/>
          </p:cNvSpPr>
          <p:nvPr/>
        </p:nvSpPr>
        <p:spPr>
          <a:xfrm>
            <a:off x="5574317" y="470734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7" name="Овал 576"/>
          <p:cNvSpPr>
            <a:spLocks noChangeAspect="1"/>
          </p:cNvSpPr>
          <p:nvPr/>
        </p:nvSpPr>
        <p:spPr>
          <a:xfrm>
            <a:off x="6251262" y="3015377"/>
            <a:ext cx="437847" cy="3919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8" name="Овал 577"/>
          <p:cNvSpPr>
            <a:spLocks noChangeAspect="1"/>
          </p:cNvSpPr>
          <p:nvPr/>
        </p:nvSpPr>
        <p:spPr>
          <a:xfrm>
            <a:off x="6048206" y="5382686"/>
            <a:ext cx="437847" cy="3781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9" name="Овал 578"/>
          <p:cNvSpPr>
            <a:spLocks noChangeAspect="1"/>
          </p:cNvSpPr>
          <p:nvPr/>
        </p:nvSpPr>
        <p:spPr>
          <a:xfrm>
            <a:off x="2406614" y="3770996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0" name="Овал 579"/>
          <p:cNvSpPr>
            <a:spLocks noChangeAspect="1"/>
          </p:cNvSpPr>
          <p:nvPr/>
        </p:nvSpPr>
        <p:spPr>
          <a:xfrm>
            <a:off x="3078163" y="3937142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1" name="Овал 580"/>
          <p:cNvSpPr>
            <a:spLocks noChangeAspect="1"/>
          </p:cNvSpPr>
          <p:nvPr/>
        </p:nvSpPr>
        <p:spPr>
          <a:xfrm>
            <a:off x="2911475" y="4652961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2" name="Овал 581"/>
          <p:cNvSpPr>
            <a:spLocks noChangeAspect="1"/>
          </p:cNvSpPr>
          <p:nvPr/>
        </p:nvSpPr>
        <p:spPr>
          <a:xfrm>
            <a:off x="4084955" y="5049265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3" name="Овал 582"/>
          <p:cNvSpPr>
            <a:spLocks noChangeAspect="1"/>
          </p:cNvSpPr>
          <p:nvPr/>
        </p:nvSpPr>
        <p:spPr>
          <a:xfrm>
            <a:off x="3904925" y="6310516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4" name="Овал 583"/>
          <p:cNvSpPr>
            <a:spLocks noChangeAspect="1"/>
          </p:cNvSpPr>
          <p:nvPr/>
        </p:nvSpPr>
        <p:spPr>
          <a:xfrm>
            <a:off x="3348181" y="5875812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5" name="Овал 584"/>
          <p:cNvSpPr>
            <a:spLocks noChangeAspect="1"/>
          </p:cNvSpPr>
          <p:nvPr/>
        </p:nvSpPr>
        <p:spPr>
          <a:xfrm>
            <a:off x="2853350" y="6446743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6" name="Овал 585"/>
          <p:cNvSpPr>
            <a:spLocks noChangeAspect="1"/>
          </p:cNvSpPr>
          <p:nvPr/>
        </p:nvSpPr>
        <p:spPr>
          <a:xfrm>
            <a:off x="8482142" y="367157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7" name="Овал 586"/>
          <p:cNvSpPr>
            <a:spLocks noChangeAspect="1"/>
          </p:cNvSpPr>
          <p:nvPr/>
        </p:nvSpPr>
        <p:spPr>
          <a:xfrm>
            <a:off x="9829890" y="2275841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8" name="Овал 587"/>
          <p:cNvSpPr>
            <a:spLocks noChangeAspect="1"/>
          </p:cNvSpPr>
          <p:nvPr/>
        </p:nvSpPr>
        <p:spPr>
          <a:xfrm>
            <a:off x="9812350" y="7636002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9" name="Овал 588"/>
          <p:cNvSpPr>
            <a:spLocks noChangeAspect="1"/>
          </p:cNvSpPr>
          <p:nvPr/>
        </p:nvSpPr>
        <p:spPr>
          <a:xfrm>
            <a:off x="10206266" y="4507967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0" name="Овал 589"/>
          <p:cNvSpPr>
            <a:spLocks noChangeAspect="1"/>
          </p:cNvSpPr>
          <p:nvPr/>
        </p:nvSpPr>
        <p:spPr>
          <a:xfrm>
            <a:off x="8973331" y="41680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1" name="Овал 590"/>
          <p:cNvSpPr>
            <a:spLocks noChangeAspect="1"/>
          </p:cNvSpPr>
          <p:nvPr/>
        </p:nvSpPr>
        <p:spPr>
          <a:xfrm>
            <a:off x="9512286" y="423913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2" name="Овал 591"/>
          <p:cNvSpPr>
            <a:spLocks noChangeAspect="1"/>
          </p:cNvSpPr>
          <p:nvPr/>
        </p:nvSpPr>
        <p:spPr>
          <a:xfrm>
            <a:off x="8525006" y="4354488"/>
            <a:ext cx="437847" cy="430608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3" name="Овал 592"/>
          <p:cNvSpPr>
            <a:spLocks noChangeAspect="1"/>
          </p:cNvSpPr>
          <p:nvPr/>
        </p:nvSpPr>
        <p:spPr>
          <a:xfrm>
            <a:off x="6931963" y="4396193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4" name="Овал 593"/>
          <p:cNvSpPr>
            <a:spLocks noChangeAspect="1"/>
          </p:cNvSpPr>
          <p:nvPr/>
        </p:nvSpPr>
        <p:spPr>
          <a:xfrm>
            <a:off x="3604888" y="5012309"/>
            <a:ext cx="437847" cy="439113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5" name="Овал 594"/>
          <p:cNvSpPr>
            <a:spLocks noChangeAspect="1"/>
          </p:cNvSpPr>
          <p:nvPr/>
        </p:nvSpPr>
        <p:spPr>
          <a:xfrm>
            <a:off x="7719855" y="392049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6" name="Овал 595"/>
          <p:cNvSpPr>
            <a:spLocks noChangeAspect="1"/>
          </p:cNvSpPr>
          <p:nvPr/>
        </p:nvSpPr>
        <p:spPr>
          <a:xfrm>
            <a:off x="7605395" y="49681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0" y="7738017"/>
            <a:ext cx="4431631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" name="Прямоугольник 599"/>
          <p:cNvSpPr/>
          <p:nvPr/>
        </p:nvSpPr>
        <p:spPr>
          <a:xfrm>
            <a:off x="428946" y="1170096"/>
            <a:ext cx="11865927" cy="6684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85" tIns="45695" rIns="91385" bIns="45695" rtlCol="0" anchor="ctr"/>
          <a:lstStyle/>
          <a:p>
            <a:pPr algn="ctr" defTabSz="9141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ysClr val="windowText" lastClr="000000"/>
                </a:solidFill>
                <a:cs typeface="Times New Roman" pitchFamily="18" charset="0"/>
              </a:rPr>
              <a:t>На учет взято 101 место массового выхода людей на лед и 5 участков возможного отрыва льдин с рыбаками</a:t>
            </a:r>
          </a:p>
        </p:txBody>
      </p:sp>
      <p:sp>
        <p:nvSpPr>
          <p:cNvPr id="120" name="Заголовок 1"/>
          <p:cNvSpPr txBox="1">
            <a:spLocks/>
          </p:cNvSpPr>
          <p:nvPr/>
        </p:nvSpPr>
        <p:spPr>
          <a:xfrm>
            <a:off x="3036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54" tIns="32627" rIns="65254" bIns="326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(</a:t>
            </a:r>
            <a:r>
              <a:rPr lang="ru-RU" dirty="0">
                <a:solidFill>
                  <a:srgbClr val="000000"/>
                </a:solidFill>
              </a:rPr>
              <a:t>МЕСТА МАССОВОГО ВЫХОДА ЛЮДЕЙ НА ВОДУ</a:t>
            </a:r>
          </a:p>
          <a:p>
            <a:r>
              <a:rPr lang="ru-RU" dirty="0">
                <a:solidFill>
                  <a:srgbClr val="000000"/>
                </a:solidFill>
              </a:rPr>
              <a:t> И УЧАСТКИ ВОЗМОЖНОГО ОТРЫВА ЛЬДИН</a:t>
            </a:r>
            <a:r>
              <a:rPr lang="ru-RU" altLang="ru-RU" dirty="0">
                <a:solidFill>
                  <a:srgbClr val="000000"/>
                </a:solidFill>
              </a:rPr>
              <a:t>)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8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59" y="4323950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212" y="4832816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32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20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34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30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65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72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212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6" y="2054292"/>
            <a:ext cx="82229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6018" y="2800970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689557" y="3429000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105434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87" y="5202478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74" y="6560545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34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96" y="5223483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76" y="5181608"/>
            <a:ext cx="9637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29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2001" y="538847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819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83" y="4135321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88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87" y="6232204"/>
            <a:ext cx="117957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93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506" y="646746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81" y="5980563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39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92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67" y="3962559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21" y="4194119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43" y="5243487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305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32581" y="6719127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36345" y="6230411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32" y="6487122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31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58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515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3" y="559571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915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7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40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7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5" y="3579764"/>
            <a:ext cx="65167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97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25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30" y="6673963"/>
            <a:ext cx="95582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1" y="4771996"/>
            <a:ext cx="119991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43" y="8123581"/>
            <a:ext cx="10332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22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1553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4010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458203" y="3886203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331264" y="4332483"/>
            <a:ext cx="16354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94"/>
            <a:ext cx="67146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80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58" y="2747800"/>
            <a:ext cx="6348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50" y="5294485"/>
            <a:ext cx="12660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38" y="8169761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54"/>
            <a:ext cx="5373799" cy="523030"/>
          </a:xfrm>
          <a:prstGeom prst="rect">
            <a:avLst/>
          </a:prstGeom>
        </p:spPr>
        <p:txBody>
          <a:bodyPr wrap="square" lIns="91240" tIns="45626" rIns="91240" bIns="45626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происшествий на воде в 2020 году  по муниципальным районам / количество погибших/ количество спасенных.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65"/>
            <a:ext cx="9693904" cy="67691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29" tIns="45623" rIns="91229" bIns="45623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В осенне-зимний период 2020-2021 годов зарегистрировано </a:t>
            </a:r>
            <a:r>
              <a:rPr lang="ru-RU" sz="1900" b="1">
                <a:solidFill>
                  <a:srgbClr val="FF0000"/>
                </a:solidFill>
              </a:rPr>
              <a:t>4 </a:t>
            </a:r>
            <a:r>
              <a:rPr lang="ru-RU" sz="1900" b="1" smtClean="0">
                <a:solidFill>
                  <a:srgbClr val="000000"/>
                </a:solidFill>
              </a:rPr>
              <a:t>провала </a:t>
            </a:r>
            <a:r>
              <a:rPr lang="ru-RU" sz="1900" b="1" dirty="0">
                <a:solidFill>
                  <a:srgbClr val="000000"/>
                </a:solidFill>
              </a:rPr>
              <a:t>людей под лед, в которых погиб </a:t>
            </a:r>
            <a:r>
              <a:rPr lang="ru-RU" sz="1900" b="1" dirty="0">
                <a:solidFill>
                  <a:srgbClr val="FF0000"/>
                </a:solidFill>
              </a:rPr>
              <a:t>1 </a:t>
            </a:r>
            <a:r>
              <a:rPr lang="ru-RU" sz="1900" b="1" dirty="0">
                <a:solidFill>
                  <a:srgbClr val="000000"/>
                </a:solidFill>
              </a:rPr>
              <a:t>человек, спасены </a:t>
            </a:r>
            <a:r>
              <a:rPr lang="ru-RU" sz="1900" b="1" dirty="0">
                <a:solidFill>
                  <a:srgbClr val="FF0000"/>
                </a:solidFill>
              </a:rPr>
              <a:t>5</a:t>
            </a:r>
            <a:r>
              <a:rPr lang="ru-RU" sz="1900" b="1" dirty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26"/>
            <a:ext cx="2065090" cy="1784927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30" y="2144314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30" y="2529521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19" y="6261579"/>
            <a:ext cx="69795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83" y="4397614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1/1/1</a:t>
            </a: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2/0/3</a:t>
            </a: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915" y="5003228"/>
            <a:ext cx="619303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1/0/1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42" y="3606211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51" y="176752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51" rIns="91291" bIns="45651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89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91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914" y="5382396"/>
            <a:ext cx="100227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49"/>
            <a:ext cx="91182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6" y="370692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5300009" y="1981044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80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6" y="7168806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</p:spTree>
    <p:extLst>
      <p:ext uri="{BB962C8B-B14F-4D97-AF65-F5344CB8AC3E}">
        <p14:creationId xmlns:p14="http://schemas.microsoft.com/office/powerpoint/2010/main" val="27721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76" grpId="0" animBg="1"/>
      <p:bldP spid="278" grpId="0" animBg="1"/>
      <p:bldP spid="2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4079" r="60658" b="4093"/>
          <a:stretch/>
        </p:blipFill>
        <p:spPr bwMode="auto">
          <a:xfrm>
            <a:off x="12032" y="838209"/>
            <a:ext cx="10579768" cy="878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19" tIns="32549" rIns="65119" bIns="32549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22" tIns="45619" rIns="91222" bIns="45619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0" y="843147"/>
            <a:ext cx="6020790" cy="8787740"/>
          </a:xfrm>
          <a:custGeom>
            <a:avLst/>
            <a:gdLst>
              <a:gd name="connsiteX0" fmla="*/ 71252 w 6020790"/>
              <a:gd name="connsiteY0" fmla="*/ 201881 h 8787740"/>
              <a:gd name="connsiteX1" fmla="*/ 415636 w 6020790"/>
              <a:gd name="connsiteY1" fmla="*/ 273133 h 8787740"/>
              <a:gd name="connsiteX2" fmla="*/ 510639 w 6020790"/>
              <a:gd name="connsiteY2" fmla="*/ 190005 h 8787740"/>
              <a:gd name="connsiteX3" fmla="*/ 581891 w 6020790"/>
              <a:gd name="connsiteY3" fmla="*/ 95003 h 8787740"/>
              <a:gd name="connsiteX4" fmla="*/ 688769 w 6020790"/>
              <a:gd name="connsiteY4" fmla="*/ 106878 h 8787740"/>
              <a:gd name="connsiteX5" fmla="*/ 938151 w 6020790"/>
              <a:gd name="connsiteY5" fmla="*/ 118753 h 8787740"/>
              <a:gd name="connsiteX6" fmla="*/ 1116281 w 6020790"/>
              <a:gd name="connsiteY6" fmla="*/ 95003 h 8787740"/>
              <a:gd name="connsiteX7" fmla="*/ 1163782 w 6020790"/>
              <a:gd name="connsiteY7" fmla="*/ 225631 h 8787740"/>
              <a:gd name="connsiteX8" fmla="*/ 1306286 w 6020790"/>
              <a:gd name="connsiteY8" fmla="*/ 225631 h 8787740"/>
              <a:gd name="connsiteX9" fmla="*/ 1436914 w 6020790"/>
              <a:gd name="connsiteY9" fmla="*/ 213756 h 8787740"/>
              <a:gd name="connsiteX10" fmla="*/ 1615044 w 6020790"/>
              <a:gd name="connsiteY10" fmla="*/ 201881 h 8787740"/>
              <a:gd name="connsiteX11" fmla="*/ 1900052 w 6020790"/>
              <a:gd name="connsiteY11" fmla="*/ 570016 h 8787740"/>
              <a:gd name="connsiteX12" fmla="*/ 2101932 w 6020790"/>
              <a:gd name="connsiteY12" fmla="*/ 617517 h 8787740"/>
              <a:gd name="connsiteX13" fmla="*/ 2351314 w 6020790"/>
              <a:gd name="connsiteY13" fmla="*/ 570016 h 8787740"/>
              <a:gd name="connsiteX14" fmla="*/ 2612571 w 6020790"/>
              <a:gd name="connsiteY14" fmla="*/ 570016 h 8787740"/>
              <a:gd name="connsiteX15" fmla="*/ 2766951 w 6020790"/>
              <a:gd name="connsiteY15" fmla="*/ 712520 h 8787740"/>
              <a:gd name="connsiteX16" fmla="*/ 2897579 w 6020790"/>
              <a:gd name="connsiteY16" fmla="*/ 712520 h 8787740"/>
              <a:gd name="connsiteX17" fmla="*/ 3277590 w 6020790"/>
              <a:gd name="connsiteY17" fmla="*/ 676894 h 8787740"/>
              <a:gd name="connsiteX18" fmla="*/ 3586348 w 6020790"/>
              <a:gd name="connsiteY18" fmla="*/ 641268 h 8787740"/>
              <a:gd name="connsiteX19" fmla="*/ 3871356 w 6020790"/>
              <a:gd name="connsiteY19" fmla="*/ 724395 h 8787740"/>
              <a:gd name="connsiteX20" fmla="*/ 4180114 w 6020790"/>
              <a:gd name="connsiteY20" fmla="*/ 783771 h 8787740"/>
              <a:gd name="connsiteX21" fmla="*/ 4275117 w 6020790"/>
              <a:gd name="connsiteY21" fmla="*/ 641268 h 8787740"/>
              <a:gd name="connsiteX22" fmla="*/ 4334494 w 6020790"/>
              <a:gd name="connsiteY22" fmla="*/ 510639 h 8787740"/>
              <a:gd name="connsiteX23" fmla="*/ 4524499 w 6020790"/>
              <a:gd name="connsiteY23" fmla="*/ 522514 h 8787740"/>
              <a:gd name="connsiteX24" fmla="*/ 4667003 w 6020790"/>
              <a:gd name="connsiteY24" fmla="*/ 653143 h 8787740"/>
              <a:gd name="connsiteX25" fmla="*/ 4833257 w 6020790"/>
              <a:gd name="connsiteY25" fmla="*/ 629392 h 8787740"/>
              <a:gd name="connsiteX26" fmla="*/ 4928260 w 6020790"/>
              <a:gd name="connsiteY26" fmla="*/ 546265 h 8787740"/>
              <a:gd name="connsiteX27" fmla="*/ 4952010 w 6020790"/>
              <a:gd name="connsiteY27" fmla="*/ 439387 h 8787740"/>
              <a:gd name="connsiteX28" fmla="*/ 5260769 w 6020790"/>
              <a:gd name="connsiteY28" fmla="*/ 403761 h 8787740"/>
              <a:gd name="connsiteX29" fmla="*/ 5415148 w 6020790"/>
              <a:gd name="connsiteY29" fmla="*/ 593766 h 8787740"/>
              <a:gd name="connsiteX30" fmla="*/ 5569527 w 6020790"/>
              <a:gd name="connsiteY30" fmla="*/ 617517 h 8787740"/>
              <a:gd name="connsiteX31" fmla="*/ 5628904 w 6020790"/>
              <a:gd name="connsiteY31" fmla="*/ 534390 h 8787740"/>
              <a:gd name="connsiteX32" fmla="*/ 5712031 w 6020790"/>
              <a:gd name="connsiteY32" fmla="*/ 415636 h 8787740"/>
              <a:gd name="connsiteX33" fmla="*/ 5878286 w 6020790"/>
              <a:gd name="connsiteY33" fmla="*/ 142504 h 8787740"/>
              <a:gd name="connsiteX34" fmla="*/ 5807034 w 6020790"/>
              <a:gd name="connsiteY34" fmla="*/ 0 h 8787740"/>
              <a:gd name="connsiteX35" fmla="*/ 6020790 w 6020790"/>
              <a:gd name="connsiteY35" fmla="*/ 11875 h 8787740"/>
              <a:gd name="connsiteX36" fmla="*/ 5925787 w 6020790"/>
              <a:gd name="connsiteY36" fmla="*/ 380010 h 8787740"/>
              <a:gd name="connsiteX37" fmla="*/ 5842660 w 6020790"/>
              <a:gd name="connsiteY37" fmla="*/ 415636 h 8787740"/>
              <a:gd name="connsiteX38" fmla="*/ 5842660 w 6020790"/>
              <a:gd name="connsiteY38" fmla="*/ 593766 h 8787740"/>
              <a:gd name="connsiteX39" fmla="*/ 5747657 w 6020790"/>
              <a:gd name="connsiteY39" fmla="*/ 700644 h 8787740"/>
              <a:gd name="connsiteX40" fmla="*/ 5593278 w 6020790"/>
              <a:gd name="connsiteY40" fmla="*/ 736270 h 8787740"/>
              <a:gd name="connsiteX41" fmla="*/ 5355771 w 6020790"/>
              <a:gd name="connsiteY41" fmla="*/ 771896 h 8787740"/>
              <a:gd name="connsiteX42" fmla="*/ 5058888 w 6020790"/>
              <a:gd name="connsiteY42" fmla="*/ 736270 h 8787740"/>
              <a:gd name="connsiteX43" fmla="*/ 4880758 w 6020790"/>
              <a:gd name="connsiteY43" fmla="*/ 831273 h 8787740"/>
              <a:gd name="connsiteX44" fmla="*/ 4797631 w 6020790"/>
              <a:gd name="connsiteY44" fmla="*/ 878774 h 8787740"/>
              <a:gd name="connsiteX45" fmla="*/ 4940135 w 6020790"/>
              <a:gd name="connsiteY45" fmla="*/ 1092530 h 8787740"/>
              <a:gd name="connsiteX46" fmla="*/ 4975761 w 6020790"/>
              <a:gd name="connsiteY46" fmla="*/ 1318161 h 8787740"/>
              <a:gd name="connsiteX47" fmla="*/ 4857008 w 6020790"/>
              <a:gd name="connsiteY47" fmla="*/ 1484416 h 8787740"/>
              <a:gd name="connsiteX48" fmla="*/ 4963886 w 6020790"/>
              <a:gd name="connsiteY48" fmla="*/ 1638795 h 8787740"/>
              <a:gd name="connsiteX49" fmla="*/ 5023262 w 6020790"/>
              <a:gd name="connsiteY49" fmla="*/ 1816925 h 8787740"/>
              <a:gd name="connsiteX50" fmla="*/ 4963886 w 6020790"/>
              <a:gd name="connsiteY50" fmla="*/ 1935678 h 8787740"/>
              <a:gd name="connsiteX51" fmla="*/ 4702629 w 6020790"/>
              <a:gd name="connsiteY51" fmla="*/ 1769423 h 8787740"/>
              <a:gd name="connsiteX52" fmla="*/ 4690753 w 6020790"/>
              <a:gd name="connsiteY52" fmla="*/ 1923803 h 8787740"/>
              <a:gd name="connsiteX53" fmla="*/ 4904509 w 6020790"/>
              <a:gd name="connsiteY53" fmla="*/ 2042556 h 8787740"/>
              <a:gd name="connsiteX54" fmla="*/ 4821382 w 6020790"/>
              <a:gd name="connsiteY54" fmla="*/ 2125683 h 8787740"/>
              <a:gd name="connsiteX55" fmla="*/ 4655127 w 6020790"/>
              <a:gd name="connsiteY55" fmla="*/ 2113808 h 8787740"/>
              <a:gd name="connsiteX56" fmla="*/ 4631377 w 6020790"/>
              <a:gd name="connsiteY56" fmla="*/ 2220686 h 8787740"/>
              <a:gd name="connsiteX57" fmla="*/ 4631377 w 6020790"/>
              <a:gd name="connsiteY57" fmla="*/ 2315688 h 8787740"/>
              <a:gd name="connsiteX58" fmla="*/ 4726379 w 6020790"/>
              <a:gd name="connsiteY58" fmla="*/ 2363190 h 8787740"/>
              <a:gd name="connsiteX59" fmla="*/ 4773881 w 6020790"/>
              <a:gd name="connsiteY59" fmla="*/ 2375065 h 8787740"/>
              <a:gd name="connsiteX60" fmla="*/ 4773881 w 6020790"/>
              <a:gd name="connsiteY60" fmla="*/ 2375065 h 8787740"/>
              <a:gd name="connsiteX61" fmla="*/ 4797631 w 6020790"/>
              <a:gd name="connsiteY61" fmla="*/ 2470068 h 8787740"/>
              <a:gd name="connsiteX62" fmla="*/ 4750130 w 6020790"/>
              <a:gd name="connsiteY62" fmla="*/ 2553195 h 8787740"/>
              <a:gd name="connsiteX63" fmla="*/ 4797631 w 6020790"/>
              <a:gd name="connsiteY63" fmla="*/ 2648197 h 8787740"/>
              <a:gd name="connsiteX64" fmla="*/ 4631377 w 6020790"/>
              <a:gd name="connsiteY64" fmla="*/ 2719449 h 8787740"/>
              <a:gd name="connsiteX65" fmla="*/ 4548249 w 6020790"/>
              <a:gd name="connsiteY65" fmla="*/ 2695699 h 8787740"/>
              <a:gd name="connsiteX66" fmla="*/ 4453247 w 6020790"/>
              <a:gd name="connsiteY66" fmla="*/ 2802577 h 8787740"/>
              <a:gd name="connsiteX67" fmla="*/ 4465122 w 6020790"/>
              <a:gd name="connsiteY67" fmla="*/ 2933205 h 8787740"/>
              <a:gd name="connsiteX68" fmla="*/ 4417621 w 6020790"/>
              <a:gd name="connsiteY68" fmla="*/ 3016333 h 8787740"/>
              <a:gd name="connsiteX69" fmla="*/ 4298868 w 6020790"/>
              <a:gd name="connsiteY69" fmla="*/ 3075709 h 8787740"/>
              <a:gd name="connsiteX70" fmla="*/ 4251366 w 6020790"/>
              <a:gd name="connsiteY70" fmla="*/ 3277590 h 8787740"/>
              <a:gd name="connsiteX71" fmla="*/ 4227616 w 6020790"/>
              <a:gd name="connsiteY71" fmla="*/ 3384468 h 8787740"/>
              <a:gd name="connsiteX72" fmla="*/ 4239491 w 6020790"/>
              <a:gd name="connsiteY72" fmla="*/ 3491346 h 8787740"/>
              <a:gd name="connsiteX73" fmla="*/ 4108862 w 6020790"/>
              <a:gd name="connsiteY73" fmla="*/ 3562597 h 8787740"/>
              <a:gd name="connsiteX74" fmla="*/ 4073236 w 6020790"/>
              <a:gd name="connsiteY74" fmla="*/ 3752603 h 8787740"/>
              <a:gd name="connsiteX75" fmla="*/ 3978234 w 6020790"/>
              <a:gd name="connsiteY75" fmla="*/ 3871356 h 8787740"/>
              <a:gd name="connsiteX76" fmla="*/ 3788229 w 6020790"/>
              <a:gd name="connsiteY76" fmla="*/ 4085112 h 8787740"/>
              <a:gd name="connsiteX77" fmla="*/ 3752603 w 6020790"/>
              <a:gd name="connsiteY77" fmla="*/ 4263242 h 8787740"/>
              <a:gd name="connsiteX78" fmla="*/ 3800104 w 6020790"/>
              <a:gd name="connsiteY78" fmla="*/ 4465122 h 8787740"/>
              <a:gd name="connsiteX79" fmla="*/ 3681351 w 6020790"/>
              <a:gd name="connsiteY79" fmla="*/ 4690753 h 8787740"/>
              <a:gd name="connsiteX80" fmla="*/ 3835730 w 6020790"/>
              <a:gd name="connsiteY80" fmla="*/ 5035138 h 8787740"/>
              <a:gd name="connsiteX81" fmla="*/ 3978234 w 6020790"/>
              <a:gd name="connsiteY81" fmla="*/ 5522026 h 8787740"/>
              <a:gd name="connsiteX82" fmla="*/ 3966358 w 6020790"/>
              <a:gd name="connsiteY82" fmla="*/ 5783283 h 8787740"/>
              <a:gd name="connsiteX83" fmla="*/ 4096987 w 6020790"/>
              <a:gd name="connsiteY83" fmla="*/ 6092042 h 8787740"/>
              <a:gd name="connsiteX84" fmla="*/ 4251366 w 6020790"/>
              <a:gd name="connsiteY84" fmla="*/ 6567055 h 8787740"/>
              <a:gd name="connsiteX85" fmla="*/ 4298868 w 6020790"/>
              <a:gd name="connsiteY85" fmla="*/ 6768935 h 8787740"/>
              <a:gd name="connsiteX86" fmla="*/ 4536374 w 6020790"/>
              <a:gd name="connsiteY86" fmla="*/ 6935190 h 8787740"/>
              <a:gd name="connsiteX87" fmla="*/ 4536374 w 6020790"/>
              <a:gd name="connsiteY87" fmla="*/ 7184571 h 8787740"/>
              <a:gd name="connsiteX88" fmla="*/ 4785756 w 6020790"/>
              <a:gd name="connsiteY88" fmla="*/ 7505205 h 8787740"/>
              <a:gd name="connsiteX89" fmla="*/ 4940135 w 6020790"/>
              <a:gd name="connsiteY89" fmla="*/ 7861465 h 8787740"/>
              <a:gd name="connsiteX90" fmla="*/ 5248894 w 6020790"/>
              <a:gd name="connsiteY90" fmla="*/ 8122722 h 8787740"/>
              <a:gd name="connsiteX91" fmla="*/ 5367647 w 6020790"/>
              <a:gd name="connsiteY91" fmla="*/ 8431481 h 8787740"/>
              <a:gd name="connsiteX92" fmla="*/ 5628904 w 6020790"/>
              <a:gd name="connsiteY92" fmla="*/ 8704613 h 8787740"/>
              <a:gd name="connsiteX93" fmla="*/ 5688281 w 6020790"/>
              <a:gd name="connsiteY93" fmla="*/ 8787740 h 8787740"/>
              <a:gd name="connsiteX94" fmla="*/ 3954483 w 6020790"/>
              <a:gd name="connsiteY94" fmla="*/ 8763990 h 8787740"/>
              <a:gd name="connsiteX95" fmla="*/ 4132613 w 6020790"/>
              <a:gd name="connsiteY95" fmla="*/ 8360229 h 8787740"/>
              <a:gd name="connsiteX96" fmla="*/ 4251366 w 6020790"/>
              <a:gd name="connsiteY96" fmla="*/ 7992094 h 8787740"/>
              <a:gd name="connsiteX97" fmla="*/ 4144488 w 6020790"/>
              <a:gd name="connsiteY97" fmla="*/ 7469579 h 8787740"/>
              <a:gd name="connsiteX98" fmla="*/ 3990109 w 6020790"/>
              <a:gd name="connsiteY98" fmla="*/ 7125195 h 8787740"/>
              <a:gd name="connsiteX99" fmla="*/ 3823855 w 6020790"/>
              <a:gd name="connsiteY99" fmla="*/ 6685808 h 8787740"/>
              <a:gd name="connsiteX100" fmla="*/ 3550722 w 6020790"/>
              <a:gd name="connsiteY100" fmla="*/ 6258296 h 8787740"/>
              <a:gd name="connsiteX101" fmla="*/ 3420094 w 6020790"/>
              <a:gd name="connsiteY101" fmla="*/ 5866410 h 8787740"/>
              <a:gd name="connsiteX102" fmla="*/ 3289465 w 6020790"/>
              <a:gd name="connsiteY102" fmla="*/ 5462649 h 8787740"/>
              <a:gd name="connsiteX103" fmla="*/ 3158836 w 6020790"/>
              <a:gd name="connsiteY103" fmla="*/ 4975761 h 8787740"/>
              <a:gd name="connsiteX104" fmla="*/ 3111335 w 6020790"/>
              <a:gd name="connsiteY104" fmla="*/ 4655127 h 8787740"/>
              <a:gd name="connsiteX105" fmla="*/ 3111335 w 6020790"/>
              <a:gd name="connsiteY105" fmla="*/ 4263242 h 8787740"/>
              <a:gd name="connsiteX106" fmla="*/ 3182587 w 6020790"/>
              <a:gd name="connsiteY106" fmla="*/ 3978234 h 8787740"/>
              <a:gd name="connsiteX107" fmla="*/ 3313216 w 6020790"/>
              <a:gd name="connsiteY107" fmla="*/ 3550722 h 8787740"/>
              <a:gd name="connsiteX108" fmla="*/ 3265714 w 6020790"/>
              <a:gd name="connsiteY108" fmla="*/ 3265714 h 8787740"/>
              <a:gd name="connsiteX109" fmla="*/ 3348842 w 6020790"/>
              <a:gd name="connsiteY109" fmla="*/ 3028208 h 8787740"/>
              <a:gd name="connsiteX110" fmla="*/ 3384468 w 6020790"/>
              <a:gd name="connsiteY110" fmla="*/ 2873829 h 8787740"/>
              <a:gd name="connsiteX111" fmla="*/ 3479470 w 6020790"/>
              <a:gd name="connsiteY111" fmla="*/ 2636322 h 8787740"/>
              <a:gd name="connsiteX112" fmla="*/ 3538847 w 6020790"/>
              <a:gd name="connsiteY112" fmla="*/ 2220686 h 8787740"/>
              <a:gd name="connsiteX113" fmla="*/ 3621974 w 6020790"/>
              <a:gd name="connsiteY113" fmla="*/ 1698171 h 8787740"/>
              <a:gd name="connsiteX114" fmla="*/ 3515096 w 6020790"/>
              <a:gd name="connsiteY114" fmla="*/ 1270660 h 8787740"/>
              <a:gd name="connsiteX115" fmla="*/ 3277590 w 6020790"/>
              <a:gd name="connsiteY115" fmla="*/ 1175657 h 8787740"/>
              <a:gd name="connsiteX116" fmla="*/ 2719449 w 6020790"/>
              <a:gd name="connsiteY116" fmla="*/ 1151907 h 8787740"/>
              <a:gd name="connsiteX117" fmla="*/ 2090057 w 6020790"/>
              <a:gd name="connsiteY117" fmla="*/ 1151907 h 8787740"/>
              <a:gd name="connsiteX118" fmla="*/ 1864426 w 6020790"/>
              <a:gd name="connsiteY118" fmla="*/ 1246909 h 8787740"/>
              <a:gd name="connsiteX119" fmla="*/ 1686296 w 6020790"/>
              <a:gd name="connsiteY119" fmla="*/ 1294410 h 8787740"/>
              <a:gd name="connsiteX120" fmla="*/ 1543792 w 6020790"/>
              <a:gd name="connsiteY120" fmla="*/ 1187533 h 8787740"/>
              <a:gd name="connsiteX121" fmla="*/ 1140031 w 6020790"/>
              <a:gd name="connsiteY121" fmla="*/ 1187533 h 8787740"/>
              <a:gd name="connsiteX122" fmla="*/ 783771 w 6020790"/>
              <a:gd name="connsiteY122" fmla="*/ 1104405 h 8787740"/>
              <a:gd name="connsiteX123" fmla="*/ 237506 w 6020790"/>
              <a:gd name="connsiteY123" fmla="*/ 1045029 h 8787740"/>
              <a:gd name="connsiteX124" fmla="*/ 11875 w 6020790"/>
              <a:gd name="connsiteY124" fmla="*/ 1056904 h 8787740"/>
              <a:gd name="connsiteX125" fmla="*/ 0 w 6020790"/>
              <a:gd name="connsiteY125" fmla="*/ 178130 h 8787740"/>
              <a:gd name="connsiteX126" fmla="*/ 71252 w 6020790"/>
              <a:gd name="connsiteY126" fmla="*/ 201881 h 87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20790" h="8787740">
                <a:moveTo>
                  <a:pt x="71252" y="201881"/>
                </a:moveTo>
                <a:lnTo>
                  <a:pt x="415636" y="273133"/>
                </a:lnTo>
                <a:lnTo>
                  <a:pt x="510639" y="190005"/>
                </a:lnTo>
                <a:lnTo>
                  <a:pt x="581891" y="95003"/>
                </a:lnTo>
                <a:lnTo>
                  <a:pt x="688769" y="106878"/>
                </a:lnTo>
                <a:lnTo>
                  <a:pt x="938151" y="118753"/>
                </a:lnTo>
                <a:lnTo>
                  <a:pt x="1116281" y="95003"/>
                </a:lnTo>
                <a:lnTo>
                  <a:pt x="1163782" y="225631"/>
                </a:lnTo>
                <a:lnTo>
                  <a:pt x="1306286" y="225631"/>
                </a:lnTo>
                <a:lnTo>
                  <a:pt x="1436914" y="213756"/>
                </a:lnTo>
                <a:lnTo>
                  <a:pt x="1615044" y="201881"/>
                </a:lnTo>
                <a:lnTo>
                  <a:pt x="1900052" y="570016"/>
                </a:lnTo>
                <a:lnTo>
                  <a:pt x="2101932" y="617517"/>
                </a:lnTo>
                <a:lnTo>
                  <a:pt x="2351314" y="570016"/>
                </a:lnTo>
                <a:lnTo>
                  <a:pt x="2612571" y="570016"/>
                </a:lnTo>
                <a:lnTo>
                  <a:pt x="2766951" y="712520"/>
                </a:lnTo>
                <a:lnTo>
                  <a:pt x="2897579" y="712520"/>
                </a:lnTo>
                <a:lnTo>
                  <a:pt x="3277590" y="676894"/>
                </a:lnTo>
                <a:lnTo>
                  <a:pt x="3586348" y="641268"/>
                </a:lnTo>
                <a:lnTo>
                  <a:pt x="3871356" y="724395"/>
                </a:lnTo>
                <a:lnTo>
                  <a:pt x="4180114" y="783771"/>
                </a:lnTo>
                <a:lnTo>
                  <a:pt x="4275117" y="641268"/>
                </a:lnTo>
                <a:lnTo>
                  <a:pt x="4334494" y="510639"/>
                </a:lnTo>
                <a:lnTo>
                  <a:pt x="4524499" y="522514"/>
                </a:lnTo>
                <a:lnTo>
                  <a:pt x="4667003" y="653143"/>
                </a:lnTo>
                <a:lnTo>
                  <a:pt x="4833257" y="629392"/>
                </a:lnTo>
                <a:lnTo>
                  <a:pt x="4928260" y="546265"/>
                </a:lnTo>
                <a:lnTo>
                  <a:pt x="4952010" y="439387"/>
                </a:lnTo>
                <a:lnTo>
                  <a:pt x="5260769" y="403761"/>
                </a:lnTo>
                <a:lnTo>
                  <a:pt x="5415148" y="593766"/>
                </a:lnTo>
                <a:cubicBezTo>
                  <a:pt x="5537483" y="620952"/>
                  <a:pt x="5485531" y="617517"/>
                  <a:pt x="5569527" y="617517"/>
                </a:cubicBezTo>
                <a:lnTo>
                  <a:pt x="5628904" y="534390"/>
                </a:lnTo>
                <a:lnTo>
                  <a:pt x="5712031" y="415636"/>
                </a:lnTo>
                <a:lnTo>
                  <a:pt x="5878286" y="142504"/>
                </a:lnTo>
                <a:lnTo>
                  <a:pt x="5807034" y="0"/>
                </a:lnTo>
                <a:lnTo>
                  <a:pt x="6020790" y="11875"/>
                </a:lnTo>
                <a:lnTo>
                  <a:pt x="5925787" y="380010"/>
                </a:lnTo>
                <a:lnTo>
                  <a:pt x="5842660" y="415636"/>
                </a:lnTo>
                <a:lnTo>
                  <a:pt x="5842660" y="593766"/>
                </a:lnTo>
                <a:lnTo>
                  <a:pt x="5747657" y="700644"/>
                </a:lnTo>
                <a:lnTo>
                  <a:pt x="5593278" y="736270"/>
                </a:lnTo>
                <a:lnTo>
                  <a:pt x="5355771" y="771896"/>
                </a:lnTo>
                <a:lnTo>
                  <a:pt x="5058888" y="736270"/>
                </a:lnTo>
                <a:lnTo>
                  <a:pt x="4880758" y="831273"/>
                </a:lnTo>
                <a:lnTo>
                  <a:pt x="4797631" y="878774"/>
                </a:lnTo>
                <a:lnTo>
                  <a:pt x="4940135" y="1092530"/>
                </a:lnTo>
                <a:lnTo>
                  <a:pt x="4975761" y="1318161"/>
                </a:lnTo>
                <a:lnTo>
                  <a:pt x="4857008" y="1484416"/>
                </a:lnTo>
                <a:lnTo>
                  <a:pt x="4963886" y="1638795"/>
                </a:lnTo>
                <a:lnTo>
                  <a:pt x="5023262" y="1816925"/>
                </a:lnTo>
                <a:lnTo>
                  <a:pt x="4963886" y="1935678"/>
                </a:lnTo>
                <a:lnTo>
                  <a:pt x="4702629" y="1769423"/>
                </a:lnTo>
                <a:lnTo>
                  <a:pt x="4690753" y="1923803"/>
                </a:lnTo>
                <a:lnTo>
                  <a:pt x="4904509" y="2042556"/>
                </a:lnTo>
                <a:lnTo>
                  <a:pt x="4821382" y="2125683"/>
                </a:lnTo>
                <a:lnTo>
                  <a:pt x="4655127" y="2113808"/>
                </a:lnTo>
                <a:lnTo>
                  <a:pt x="4631377" y="2220686"/>
                </a:lnTo>
                <a:lnTo>
                  <a:pt x="4631377" y="2315688"/>
                </a:lnTo>
                <a:cubicBezTo>
                  <a:pt x="4663044" y="2331522"/>
                  <a:pt x="4693697" y="2349573"/>
                  <a:pt x="4726379" y="2363190"/>
                </a:cubicBezTo>
                <a:cubicBezTo>
                  <a:pt x="4741445" y="2369467"/>
                  <a:pt x="4773881" y="2375065"/>
                  <a:pt x="4773881" y="2375065"/>
                </a:cubicBezTo>
                <a:lnTo>
                  <a:pt x="4773881" y="2375065"/>
                </a:lnTo>
                <a:lnTo>
                  <a:pt x="4797631" y="2470068"/>
                </a:lnTo>
                <a:lnTo>
                  <a:pt x="4750130" y="2553195"/>
                </a:lnTo>
                <a:lnTo>
                  <a:pt x="4797631" y="2648197"/>
                </a:lnTo>
                <a:lnTo>
                  <a:pt x="4631377" y="2719449"/>
                </a:lnTo>
                <a:lnTo>
                  <a:pt x="4548249" y="2695699"/>
                </a:lnTo>
                <a:lnTo>
                  <a:pt x="4453247" y="2802577"/>
                </a:lnTo>
                <a:lnTo>
                  <a:pt x="4465122" y="2933205"/>
                </a:lnTo>
                <a:lnTo>
                  <a:pt x="4417621" y="3016333"/>
                </a:lnTo>
                <a:lnTo>
                  <a:pt x="4298868" y="3075709"/>
                </a:lnTo>
                <a:lnTo>
                  <a:pt x="4251366" y="3277590"/>
                </a:lnTo>
                <a:lnTo>
                  <a:pt x="4227616" y="3384468"/>
                </a:lnTo>
                <a:lnTo>
                  <a:pt x="4239491" y="3491346"/>
                </a:lnTo>
                <a:lnTo>
                  <a:pt x="4108862" y="3562597"/>
                </a:lnTo>
                <a:lnTo>
                  <a:pt x="4073236" y="3752603"/>
                </a:lnTo>
                <a:lnTo>
                  <a:pt x="3978234" y="3871356"/>
                </a:lnTo>
                <a:lnTo>
                  <a:pt x="3788229" y="4085112"/>
                </a:lnTo>
                <a:lnTo>
                  <a:pt x="3752603" y="4263242"/>
                </a:lnTo>
                <a:lnTo>
                  <a:pt x="3800104" y="4465122"/>
                </a:lnTo>
                <a:lnTo>
                  <a:pt x="3681351" y="4690753"/>
                </a:lnTo>
                <a:lnTo>
                  <a:pt x="3835730" y="5035138"/>
                </a:lnTo>
                <a:lnTo>
                  <a:pt x="3978234" y="5522026"/>
                </a:lnTo>
                <a:lnTo>
                  <a:pt x="3966358" y="5783283"/>
                </a:lnTo>
                <a:lnTo>
                  <a:pt x="4096987" y="6092042"/>
                </a:lnTo>
                <a:lnTo>
                  <a:pt x="4251366" y="6567055"/>
                </a:lnTo>
                <a:lnTo>
                  <a:pt x="4298868" y="6768935"/>
                </a:lnTo>
                <a:lnTo>
                  <a:pt x="4536374" y="6935190"/>
                </a:lnTo>
                <a:lnTo>
                  <a:pt x="4536374" y="7184571"/>
                </a:lnTo>
                <a:lnTo>
                  <a:pt x="4785756" y="7505205"/>
                </a:lnTo>
                <a:lnTo>
                  <a:pt x="4940135" y="7861465"/>
                </a:lnTo>
                <a:lnTo>
                  <a:pt x="5248894" y="8122722"/>
                </a:lnTo>
                <a:lnTo>
                  <a:pt x="5367647" y="8431481"/>
                </a:lnTo>
                <a:lnTo>
                  <a:pt x="5628904" y="8704613"/>
                </a:lnTo>
                <a:lnTo>
                  <a:pt x="5688281" y="8787740"/>
                </a:lnTo>
                <a:lnTo>
                  <a:pt x="3954483" y="8763990"/>
                </a:lnTo>
                <a:lnTo>
                  <a:pt x="4132613" y="8360229"/>
                </a:lnTo>
                <a:lnTo>
                  <a:pt x="4251366" y="7992094"/>
                </a:lnTo>
                <a:lnTo>
                  <a:pt x="4144488" y="7469579"/>
                </a:lnTo>
                <a:lnTo>
                  <a:pt x="3990109" y="7125195"/>
                </a:lnTo>
                <a:lnTo>
                  <a:pt x="3823855" y="6685808"/>
                </a:lnTo>
                <a:lnTo>
                  <a:pt x="3550722" y="6258296"/>
                </a:lnTo>
                <a:lnTo>
                  <a:pt x="3420094" y="5866410"/>
                </a:lnTo>
                <a:lnTo>
                  <a:pt x="3289465" y="5462649"/>
                </a:lnTo>
                <a:lnTo>
                  <a:pt x="3158836" y="4975761"/>
                </a:lnTo>
                <a:lnTo>
                  <a:pt x="3111335" y="4655127"/>
                </a:lnTo>
                <a:lnTo>
                  <a:pt x="3111335" y="4263242"/>
                </a:lnTo>
                <a:lnTo>
                  <a:pt x="3182587" y="3978234"/>
                </a:lnTo>
                <a:lnTo>
                  <a:pt x="3313216" y="3550722"/>
                </a:lnTo>
                <a:lnTo>
                  <a:pt x="3265714" y="3265714"/>
                </a:lnTo>
                <a:lnTo>
                  <a:pt x="3348842" y="3028208"/>
                </a:lnTo>
                <a:lnTo>
                  <a:pt x="3384468" y="2873829"/>
                </a:lnTo>
                <a:lnTo>
                  <a:pt x="3479470" y="2636322"/>
                </a:lnTo>
                <a:lnTo>
                  <a:pt x="3538847" y="2220686"/>
                </a:lnTo>
                <a:lnTo>
                  <a:pt x="3621974" y="1698171"/>
                </a:lnTo>
                <a:lnTo>
                  <a:pt x="3515096" y="1270660"/>
                </a:lnTo>
                <a:lnTo>
                  <a:pt x="3277590" y="1175657"/>
                </a:lnTo>
                <a:lnTo>
                  <a:pt x="2719449" y="1151907"/>
                </a:lnTo>
                <a:lnTo>
                  <a:pt x="2090057" y="1151907"/>
                </a:lnTo>
                <a:lnTo>
                  <a:pt x="1864426" y="1246909"/>
                </a:lnTo>
                <a:lnTo>
                  <a:pt x="1686296" y="1294410"/>
                </a:lnTo>
                <a:lnTo>
                  <a:pt x="1543792" y="1187533"/>
                </a:lnTo>
                <a:lnTo>
                  <a:pt x="1140031" y="1187533"/>
                </a:lnTo>
                <a:lnTo>
                  <a:pt x="783771" y="1104405"/>
                </a:lnTo>
                <a:lnTo>
                  <a:pt x="237506" y="1045029"/>
                </a:lnTo>
                <a:lnTo>
                  <a:pt x="11875" y="1056904"/>
                </a:lnTo>
                <a:lnTo>
                  <a:pt x="0" y="178130"/>
                </a:lnTo>
                <a:lnTo>
                  <a:pt x="71252" y="201881"/>
                </a:lnTo>
                <a:close/>
              </a:path>
            </a:pathLst>
          </a:custGeom>
          <a:pattFill prst="pct90">
            <a:fgClr>
              <a:srgbClr val="FFFFFF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6" rIns="91408" bIns="45706" rtlCol="0" anchor="ctr"/>
          <a:lstStyle/>
          <a:p>
            <a:pPr algn="ctr"/>
            <a:endParaRPr lang="ru-RU"/>
          </a:p>
        </p:txBody>
      </p:sp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2133605" y="6412257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Гребни</a:t>
            </a:r>
          </a:p>
        </p:txBody>
      </p:sp>
      <p:sp>
        <p:nvSpPr>
          <p:cNvPr id="16" name="Text Box 182"/>
          <p:cNvSpPr txBox="1">
            <a:spLocks noChangeArrowheads="1"/>
          </p:cNvSpPr>
          <p:nvPr/>
        </p:nvSpPr>
        <p:spPr bwMode="auto">
          <a:xfrm>
            <a:off x="2057406" y="4800601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Матюшино</a:t>
            </a:r>
          </a:p>
        </p:txBody>
      </p:sp>
      <p:sp>
        <p:nvSpPr>
          <p:cNvPr id="17" name="Text Box 182"/>
          <p:cNvSpPr txBox="1">
            <a:spLocks noChangeArrowheads="1"/>
          </p:cNvSpPr>
          <p:nvPr/>
        </p:nvSpPr>
        <p:spPr bwMode="auto">
          <a:xfrm>
            <a:off x="3962406" y="4419601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Зеленый Бор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58001" y="884278"/>
            <a:ext cx="5943601" cy="60959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69" tIns="25685" rIns="51369" bIns="25685" anchor="ctr"/>
          <a:lstStyle/>
          <a:p>
            <a:pPr algn="ctr" defTabSz="6853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Мониторинг движения судов  (ИС «КИИС Море»)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3656" y="8021787"/>
            <a:ext cx="5334000" cy="1579413"/>
          </a:xfrm>
          <a:prstGeom prst="wedgeRectCallout">
            <a:avLst>
              <a:gd name="adj1" fmla="val 19625"/>
              <a:gd name="adj2" fmla="val 11404"/>
            </a:avLst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08" tIns="45706" rIns="91408" bIns="45706" rtlCol="0" anchor="ctr"/>
          <a:lstStyle/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defTabSz="9140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Опасный участок!</a:t>
            </a:r>
          </a:p>
          <a:p>
            <a:pPr algn="ctr" defTabSz="9140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Река Волга, Верхне-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Услонский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Лаишевский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районы,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Строительство моста на трассе М-12,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Разрушение ледяного покрова судами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Места локации и передвижения судов: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каждые 3 часа (круглосуточно) по маршруту:  </a:t>
            </a:r>
            <a:b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База ООО Судоходная компания КАМА – н.п. Шеланга</a:t>
            </a:r>
            <a:endParaRPr lang="en-US" alt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170713" y="2565075"/>
            <a:ext cx="1531916" cy="5486400"/>
          </a:xfrm>
          <a:custGeom>
            <a:avLst/>
            <a:gdLst>
              <a:gd name="connsiteX0" fmla="*/ 1484415 w 1531917"/>
              <a:gd name="connsiteY0" fmla="*/ 59377 h 5486400"/>
              <a:gd name="connsiteX1" fmla="*/ 1270659 w 1531917"/>
              <a:gd name="connsiteY1" fmla="*/ 0 h 5486400"/>
              <a:gd name="connsiteX2" fmla="*/ 1187532 w 1531917"/>
              <a:gd name="connsiteY2" fmla="*/ 106878 h 5486400"/>
              <a:gd name="connsiteX3" fmla="*/ 1033153 w 1531917"/>
              <a:gd name="connsiteY3" fmla="*/ 154379 h 5486400"/>
              <a:gd name="connsiteX4" fmla="*/ 1009402 w 1531917"/>
              <a:gd name="connsiteY4" fmla="*/ 249382 h 5486400"/>
              <a:gd name="connsiteX5" fmla="*/ 985652 w 1531917"/>
              <a:gd name="connsiteY5" fmla="*/ 403761 h 5486400"/>
              <a:gd name="connsiteX6" fmla="*/ 866898 w 1531917"/>
              <a:gd name="connsiteY6" fmla="*/ 498764 h 5486400"/>
              <a:gd name="connsiteX7" fmla="*/ 724394 w 1531917"/>
              <a:gd name="connsiteY7" fmla="*/ 629392 h 5486400"/>
              <a:gd name="connsiteX8" fmla="*/ 700644 w 1531917"/>
              <a:gd name="connsiteY8" fmla="*/ 795647 h 5486400"/>
              <a:gd name="connsiteX9" fmla="*/ 629392 w 1531917"/>
              <a:gd name="connsiteY9" fmla="*/ 938151 h 5486400"/>
              <a:gd name="connsiteX10" fmla="*/ 534389 w 1531917"/>
              <a:gd name="connsiteY10" fmla="*/ 997527 h 5486400"/>
              <a:gd name="connsiteX11" fmla="*/ 463137 w 1531917"/>
              <a:gd name="connsiteY11" fmla="*/ 1116281 h 5486400"/>
              <a:gd name="connsiteX12" fmla="*/ 439387 w 1531917"/>
              <a:gd name="connsiteY12" fmla="*/ 1294411 h 5486400"/>
              <a:gd name="connsiteX13" fmla="*/ 368135 w 1531917"/>
              <a:gd name="connsiteY13" fmla="*/ 1389413 h 5486400"/>
              <a:gd name="connsiteX14" fmla="*/ 273132 w 1531917"/>
              <a:gd name="connsiteY14" fmla="*/ 1425039 h 5486400"/>
              <a:gd name="connsiteX15" fmla="*/ 166254 w 1531917"/>
              <a:gd name="connsiteY15" fmla="*/ 1496291 h 5486400"/>
              <a:gd name="connsiteX16" fmla="*/ 130628 w 1531917"/>
              <a:gd name="connsiteY16" fmla="*/ 1626920 h 5486400"/>
              <a:gd name="connsiteX17" fmla="*/ 178130 w 1531917"/>
              <a:gd name="connsiteY17" fmla="*/ 1769424 h 5486400"/>
              <a:gd name="connsiteX18" fmla="*/ 83127 w 1531917"/>
              <a:gd name="connsiteY18" fmla="*/ 2173185 h 5486400"/>
              <a:gd name="connsiteX19" fmla="*/ 0 w 1531917"/>
              <a:gd name="connsiteY19" fmla="*/ 2493818 h 5486400"/>
              <a:gd name="connsiteX20" fmla="*/ 0 w 1531917"/>
              <a:gd name="connsiteY20" fmla="*/ 2945081 h 5486400"/>
              <a:gd name="connsiteX21" fmla="*/ 118753 w 1531917"/>
              <a:gd name="connsiteY21" fmla="*/ 3621974 h 5486400"/>
              <a:gd name="connsiteX22" fmla="*/ 403761 w 1531917"/>
              <a:gd name="connsiteY22" fmla="*/ 4405746 h 5486400"/>
              <a:gd name="connsiteX23" fmla="*/ 475013 w 1531917"/>
              <a:gd name="connsiteY23" fmla="*/ 4583875 h 5486400"/>
              <a:gd name="connsiteX24" fmla="*/ 700644 w 1531917"/>
              <a:gd name="connsiteY24" fmla="*/ 4892634 h 5486400"/>
              <a:gd name="connsiteX25" fmla="*/ 855023 w 1531917"/>
              <a:gd name="connsiteY25" fmla="*/ 5415148 h 5486400"/>
              <a:gd name="connsiteX26" fmla="*/ 997527 w 1531917"/>
              <a:gd name="connsiteY26" fmla="*/ 5486400 h 5486400"/>
              <a:gd name="connsiteX27" fmla="*/ 997527 w 1531917"/>
              <a:gd name="connsiteY27" fmla="*/ 5486400 h 5486400"/>
              <a:gd name="connsiteX28" fmla="*/ 1080654 w 1531917"/>
              <a:gd name="connsiteY28" fmla="*/ 5427024 h 5486400"/>
              <a:gd name="connsiteX29" fmla="*/ 1163782 w 1531917"/>
              <a:gd name="connsiteY29" fmla="*/ 5403273 h 5486400"/>
              <a:gd name="connsiteX30" fmla="*/ 1235033 w 1531917"/>
              <a:gd name="connsiteY30" fmla="*/ 5403273 h 5486400"/>
              <a:gd name="connsiteX31" fmla="*/ 1235033 w 1531917"/>
              <a:gd name="connsiteY31" fmla="*/ 5403273 h 5486400"/>
              <a:gd name="connsiteX32" fmla="*/ 1294410 w 1531917"/>
              <a:gd name="connsiteY32" fmla="*/ 5260769 h 5486400"/>
              <a:gd name="connsiteX33" fmla="*/ 1056904 w 1531917"/>
              <a:gd name="connsiteY33" fmla="*/ 5070764 h 5486400"/>
              <a:gd name="connsiteX34" fmla="*/ 748145 w 1531917"/>
              <a:gd name="connsiteY34" fmla="*/ 4085112 h 5486400"/>
              <a:gd name="connsiteX35" fmla="*/ 760020 w 1531917"/>
              <a:gd name="connsiteY35" fmla="*/ 3811979 h 5486400"/>
              <a:gd name="connsiteX36" fmla="*/ 439387 w 1531917"/>
              <a:gd name="connsiteY36" fmla="*/ 3004457 h 5486400"/>
              <a:gd name="connsiteX37" fmla="*/ 546265 w 1531917"/>
              <a:gd name="connsiteY37" fmla="*/ 2743200 h 5486400"/>
              <a:gd name="connsiteX38" fmla="*/ 498763 w 1531917"/>
              <a:gd name="connsiteY38" fmla="*/ 2434442 h 5486400"/>
              <a:gd name="connsiteX39" fmla="*/ 605641 w 1531917"/>
              <a:gd name="connsiteY39" fmla="*/ 2256312 h 5486400"/>
              <a:gd name="connsiteX40" fmla="*/ 795646 w 1531917"/>
              <a:gd name="connsiteY40" fmla="*/ 2078182 h 5486400"/>
              <a:gd name="connsiteX41" fmla="*/ 807522 w 1531917"/>
              <a:gd name="connsiteY41" fmla="*/ 1911927 h 5486400"/>
              <a:gd name="connsiteX42" fmla="*/ 985652 w 1531917"/>
              <a:gd name="connsiteY42" fmla="*/ 1769424 h 5486400"/>
              <a:gd name="connsiteX43" fmla="*/ 1021278 w 1531917"/>
              <a:gd name="connsiteY43" fmla="*/ 1389413 h 5486400"/>
              <a:gd name="connsiteX44" fmla="*/ 1140031 w 1531917"/>
              <a:gd name="connsiteY44" fmla="*/ 1235034 h 5486400"/>
              <a:gd name="connsiteX45" fmla="*/ 1258784 w 1531917"/>
              <a:gd name="connsiteY45" fmla="*/ 1199408 h 5486400"/>
              <a:gd name="connsiteX46" fmla="*/ 1270659 w 1531917"/>
              <a:gd name="connsiteY46" fmla="*/ 1009403 h 5486400"/>
              <a:gd name="connsiteX47" fmla="*/ 1401288 w 1531917"/>
              <a:gd name="connsiteY47" fmla="*/ 938151 h 5486400"/>
              <a:gd name="connsiteX48" fmla="*/ 1531917 w 1531917"/>
              <a:gd name="connsiteY48" fmla="*/ 961901 h 5486400"/>
              <a:gd name="connsiteX49" fmla="*/ 1531917 w 1531917"/>
              <a:gd name="connsiteY49" fmla="*/ 783772 h 5486400"/>
              <a:gd name="connsiteX50" fmla="*/ 1531917 w 1531917"/>
              <a:gd name="connsiteY50" fmla="*/ 783772 h 5486400"/>
              <a:gd name="connsiteX51" fmla="*/ 1365662 w 1531917"/>
              <a:gd name="connsiteY51" fmla="*/ 676894 h 5486400"/>
              <a:gd name="connsiteX52" fmla="*/ 1389413 w 1531917"/>
              <a:gd name="connsiteY52" fmla="*/ 475013 h 5486400"/>
              <a:gd name="connsiteX53" fmla="*/ 1436914 w 1531917"/>
              <a:gd name="connsiteY53" fmla="*/ 261257 h 5486400"/>
              <a:gd name="connsiteX54" fmla="*/ 1484415 w 1531917"/>
              <a:gd name="connsiteY54" fmla="*/ 59377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531917" h="5486400">
                <a:moveTo>
                  <a:pt x="1484415" y="59377"/>
                </a:moveTo>
                <a:lnTo>
                  <a:pt x="1270659" y="0"/>
                </a:lnTo>
                <a:lnTo>
                  <a:pt x="1187532" y="106878"/>
                </a:lnTo>
                <a:lnTo>
                  <a:pt x="1033153" y="154379"/>
                </a:lnTo>
                <a:lnTo>
                  <a:pt x="1009402" y="249382"/>
                </a:lnTo>
                <a:lnTo>
                  <a:pt x="985652" y="403761"/>
                </a:lnTo>
                <a:lnTo>
                  <a:pt x="866898" y="498764"/>
                </a:lnTo>
                <a:lnTo>
                  <a:pt x="724394" y="629392"/>
                </a:lnTo>
                <a:lnTo>
                  <a:pt x="700644" y="795647"/>
                </a:lnTo>
                <a:lnTo>
                  <a:pt x="629392" y="938151"/>
                </a:lnTo>
                <a:lnTo>
                  <a:pt x="534389" y="997527"/>
                </a:lnTo>
                <a:lnTo>
                  <a:pt x="463137" y="1116281"/>
                </a:lnTo>
                <a:lnTo>
                  <a:pt x="439387" y="1294411"/>
                </a:lnTo>
                <a:lnTo>
                  <a:pt x="368135" y="1389413"/>
                </a:lnTo>
                <a:lnTo>
                  <a:pt x="273132" y="1425039"/>
                </a:lnTo>
                <a:lnTo>
                  <a:pt x="166254" y="1496291"/>
                </a:lnTo>
                <a:lnTo>
                  <a:pt x="130628" y="1626920"/>
                </a:lnTo>
                <a:lnTo>
                  <a:pt x="178130" y="1769424"/>
                </a:lnTo>
                <a:lnTo>
                  <a:pt x="83127" y="2173185"/>
                </a:lnTo>
                <a:lnTo>
                  <a:pt x="0" y="2493818"/>
                </a:lnTo>
                <a:lnTo>
                  <a:pt x="0" y="2945081"/>
                </a:lnTo>
                <a:lnTo>
                  <a:pt x="118753" y="3621974"/>
                </a:lnTo>
                <a:lnTo>
                  <a:pt x="403761" y="4405746"/>
                </a:lnTo>
                <a:lnTo>
                  <a:pt x="475013" y="4583875"/>
                </a:lnTo>
                <a:lnTo>
                  <a:pt x="700644" y="4892634"/>
                </a:lnTo>
                <a:lnTo>
                  <a:pt x="855023" y="5415148"/>
                </a:lnTo>
                <a:lnTo>
                  <a:pt x="997527" y="5486400"/>
                </a:lnTo>
                <a:lnTo>
                  <a:pt x="997527" y="5486400"/>
                </a:lnTo>
                <a:lnTo>
                  <a:pt x="1080654" y="5427024"/>
                </a:lnTo>
                <a:lnTo>
                  <a:pt x="1163782" y="5403273"/>
                </a:lnTo>
                <a:lnTo>
                  <a:pt x="1235033" y="5403273"/>
                </a:lnTo>
                <a:lnTo>
                  <a:pt x="1235033" y="5403273"/>
                </a:lnTo>
                <a:lnTo>
                  <a:pt x="1294410" y="5260769"/>
                </a:lnTo>
                <a:lnTo>
                  <a:pt x="1056904" y="5070764"/>
                </a:lnTo>
                <a:lnTo>
                  <a:pt x="748145" y="4085112"/>
                </a:lnTo>
                <a:lnTo>
                  <a:pt x="760020" y="3811979"/>
                </a:lnTo>
                <a:lnTo>
                  <a:pt x="439387" y="3004457"/>
                </a:lnTo>
                <a:lnTo>
                  <a:pt x="546265" y="2743200"/>
                </a:lnTo>
                <a:lnTo>
                  <a:pt x="498763" y="2434442"/>
                </a:lnTo>
                <a:lnTo>
                  <a:pt x="605641" y="2256312"/>
                </a:lnTo>
                <a:lnTo>
                  <a:pt x="795646" y="2078182"/>
                </a:lnTo>
                <a:lnTo>
                  <a:pt x="807522" y="1911927"/>
                </a:lnTo>
                <a:lnTo>
                  <a:pt x="985652" y="1769424"/>
                </a:lnTo>
                <a:lnTo>
                  <a:pt x="1021278" y="1389413"/>
                </a:lnTo>
                <a:lnTo>
                  <a:pt x="1140031" y="1235034"/>
                </a:lnTo>
                <a:lnTo>
                  <a:pt x="1258784" y="1199408"/>
                </a:lnTo>
                <a:lnTo>
                  <a:pt x="1270659" y="1009403"/>
                </a:lnTo>
                <a:lnTo>
                  <a:pt x="1401288" y="938151"/>
                </a:lnTo>
                <a:lnTo>
                  <a:pt x="1531917" y="961901"/>
                </a:lnTo>
                <a:lnTo>
                  <a:pt x="1531917" y="783772"/>
                </a:lnTo>
                <a:lnTo>
                  <a:pt x="1531917" y="783772"/>
                </a:lnTo>
                <a:lnTo>
                  <a:pt x="1365662" y="676894"/>
                </a:lnTo>
                <a:lnTo>
                  <a:pt x="1389413" y="475013"/>
                </a:lnTo>
                <a:lnTo>
                  <a:pt x="1436914" y="261257"/>
                </a:lnTo>
                <a:lnTo>
                  <a:pt x="1484415" y="59377"/>
                </a:lnTo>
                <a:close/>
              </a:path>
            </a:pathLst>
          </a:custGeom>
          <a:solidFill>
            <a:srgbClr val="00B0F0">
              <a:alpha val="83000"/>
            </a:srgbClr>
          </a:solidFill>
          <a:ln>
            <a:solidFill>
              <a:srgbClr val="FF0000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6" rIns="91408" bIns="45706" rtlCol="0" anchor="ctr"/>
          <a:lstStyle/>
          <a:p>
            <a:pPr algn="ctr"/>
            <a:endParaRPr lang="ru-RU"/>
          </a:p>
        </p:txBody>
      </p:sp>
      <p:sp>
        <p:nvSpPr>
          <p:cNvPr id="15" name="Text Box 182"/>
          <p:cNvSpPr txBox="1">
            <a:spLocks noChangeArrowheads="1"/>
          </p:cNvSpPr>
          <p:nvPr/>
        </p:nvSpPr>
        <p:spPr bwMode="auto">
          <a:xfrm>
            <a:off x="4112240" y="2057401"/>
            <a:ext cx="2282223" cy="464127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База ООО Судоходная Компания Кама</a:t>
            </a:r>
          </a:p>
        </p:txBody>
      </p:sp>
      <p:sp>
        <p:nvSpPr>
          <p:cNvPr id="4" name="Овал 3"/>
          <p:cNvSpPr/>
          <p:nvPr/>
        </p:nvSpPr>
        <p:spPr>
          <a:xfrm>
            <a:off x="4710748" y="2565069"/>
            <a:ext cx="332105" cy="304801"/>
          </a:xfrm>
          <a:prstGeom prst="ellipse">
            <a:avLst/>
          </a:prstGeom>
          <a:solidFill>
            <a:srgbClr val="FF0000"/>
          </a:solidFill>
          <a:ln>
            <a:solidFill>
              <a:srgbClr val="D7D7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6" rIns="91408" bIns="45706" rtlCol="0" anchor="ctr"/>
          <a:lstStyle/>
          <a:p>
            <a:pPr algn="ctr"/>
            <a:endParaRPr lang="ru-RU"/>
          </a:p>
        </p:txBody>
      </p:sp>
      <p:sp>
        <p:nvSpPr>
          <p:cNvPr id="18" name="Text Box 182"/>
          <p:cNvSpPr txBox="1">
            <a:spLocks noChangeArrowheads="1"/>
          </p:cNvSpPr>
          <p:nvPr/>
        </p:nvSpPr>
        <p:spPr bwMode="auto">
          <a:xfrm>
            <a:off x="2680658" y="7640359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Шеланга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8196" r="11644" b="4328"/>
          <a:stretch/>
        </p:blipFill>
        <p:spPr bwMode="auto">
          <a:xfrm>
            <a:off x="6858001" y="5943602"/>
            <a:ext cx="5943601" cy="365760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858001" y="5140887"/>
            <a:ext cx="5943601" cy="726516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69" tIns="25685" rIns="51369" bIns="25685" anchor="ctr"/>
          <a:lstStyle/>
          <a:p>
            <a:pPr algn="ctr" defTabSz="685327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Обзорный космический снимок </a:t>
            </a:r>
          </a:p>
          <a:p>
            <a:pPr algn="ctr" defTabSz="685327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Спутник </a:t>
            </a:r>
            <a:r>
              <a:rPr lang="en-US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Sentinel-2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 13.12.2020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8610601" y="6172204"/>
            <a:ext cx="685800" cy="3924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610601" y="6564657"/>
            <a:ext cx="0" cy="16265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610601" y="6564659"/>
            <a:ext cx="342901" cy="1116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82"/>
          <p:cNvSpPr txBox="1">
            <a:spLocks noChangeArrowheads="1"/>
          </p:cNvSpPr>
          <p:nvPr/>
        </p:nvSpPr>
        <p:spPr bwMode="auto">
          <a:xfrm>
            <a:off x="7162801" y="6384406"/>
            <a:ext cx="1447800" cy="264072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Промоины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91368" y="3149399"/>
            <a:ext cx="3110548" cy="426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5301918" y="6412258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5301918" y="4267200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31552"/>
            <a:ext cx="5943599" cy="353312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(ЧС, ПРОИСШЕСТВИЯ, СВЯЗАННЫЕ СО ВЗРЫВАМИ БЫТОВОГО ГАЗА)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5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84" y="4323983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37" y="483285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65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45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67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63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98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54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4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73" y="2062024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68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82" y="34564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8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90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12" y="5168421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00" y="656828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54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6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39" y="521162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69" y="540772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39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27" y="538850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52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32" y="375484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08" y="4143053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13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97" y="6346997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45" y="5810312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62" y="617406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06" y="5980598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72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17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92" y="397029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47" y="420185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03" y="511081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78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88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0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57" y="6487159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56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84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97" y="734491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49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5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4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4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66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23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04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765389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31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58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48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75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85" y="4780587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33" y="8131314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55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95" y="4960773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84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40479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56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75" y="7287418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42" y="2682945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63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24" y="8169795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343"/>
          </a:xfrm>
          <a:prstGeom prst="rect">
            <a:avLst/>
          </a:prstGeom>
        </p:spPr>
        <p:txBody>
          <a:bodyPr wrap="square" lIns="91099" tIns="45561" rIns="91099" bIns="45561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43" y="5029225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29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587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2" y="399281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4" y="853442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26"/>
            <a:ext cx="2065090" cy="1784927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30" y="2144314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30" y="2529521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51" y="176752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51" rIns="91291" bIns="45651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89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84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(ЧС, ПРОИСШЕСТВИЯ, СВЯЗАННЫЕ С ОТРАВЛЕНИЕМ УГАРНЫМ ГАЗОМ)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5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84" y="4323983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37" y="483285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65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45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67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63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98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54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4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73" y="2062024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68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82" y="34564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8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90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12" y="5168421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00" y="656828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54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6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39" y="521162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69" y="540772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39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27" y="538850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52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32" y="375484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08" y="4143053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13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97" y="6339303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45" y="5810312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62" y="617406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06" y="5980598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72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17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92" y="397029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47" y="420185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03" y="511081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78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0918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0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57" y="6479465"/>
            <a:ext cx="15147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56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84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97" y="733721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49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5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4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4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66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23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04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765389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31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58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48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75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85" y="4780587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33" y="8131314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55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95" y="4960773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84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32785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192862"/>
            <a:ext cx="95966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75" y="7287418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42" y="2675251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63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24" y="8169795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343"/>
          </a:xfrm>
          <a:prstGeom prst="rect">
            <a:avLst/>
          </a:prstGeom>
        </p:spPr>
        <p:txBody>
          <a:bodyPr wrap="square" lIns="91099" tIns="45561" rIns="91099" bIns="45561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с отравлением угарным газом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43" y="5029225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29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74281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2" y="399281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26"/>
            <a:ext cx="2065090" cy="2237180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30" y="259080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590800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30" y="30078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303112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51" y="176752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51" rIns="91291" bIns="45651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89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11" name="Овал 110"/>
          <p:cNvSpPr>
            <a:spLocks noChangeAspect="1"/>
          </p:cNvSpPr>
          <p:nvPr/>
        </p:nvSpPr>
        <p:spPr>
          <a:xfrm>
            <a:off x="3467911" y="6327506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Овал 111"/>
          <p:cNvSpPr>
            <a:spLocks noChangeAspect="1"/>
          </p:cNvSpPr>
          <p:nvPr/>
        </p:nvSpPr>
        <p:spPr>
          <a:xfrm>
            <a:off x="4808489" y="6734853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Овал 112"/>
          <p:cNvSpPr>
            <a:spLocks noChangeAspect="1"/>
          </p:cNvSpPr>
          <p:nvPr/>
        </p:nvSpPr>
        <p:spPr>
          <a:xfrm>
            <a:off x="9673155" y="7666786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Овал 113"/>
          <p:cNvSpPr>
            <a:spLocks noChangeAspect="1"/>
          </p:cNvSpPr>
          <p:nvPr/>
        </p:nvSpPr>
        <p:spPr>
          <a:xfrm>
            <a:off x="5917954" y="7487473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Овал 114"/>
          <p:cNvSpPr>
            <a:spLocks noChangeAspect="1"/>
          </p:cNvSpPr>
          <p:nvPr/>
        </p:nvSpPr>
        <p:spPr>
          <a:xfrm>
            <a:off x="8745989" y="6561045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Овал 115"/>
          <p:cNvSpPr>
            <a:spLocks noChangeAspect="1"/>
          </p:cNvSpPr>
          <p:nvPr/>
        </p:nvSpPr>
        <p:spPr>
          <a:xfrm>
            <a:off x="4592618" y="3004127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7" name="Прямоугольник 116"/>
          <p:cNvSpPr>
            <a:spLocks noChangeAspect="1"/>
          </p:cNvSpPr>
          <p:nvPr/>
        </p:nvSpPr>
        <p:spPr>
          <a:xfrm>
            <a:off x="646730" y="2163671"/>
            <a:ext cx="273967" cy="289903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990600" y="2167904"/>
            <a:ext cx="151476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 smtClean="0">
                <a:solidFill>
                  <a:prstClr val="black"/>
                </a:solidFill>
                <a:cs typeface="Times New Roman" pitchFamily="18" charset="0"/>
              </a:rPr>
              <a:t>Повышенный  </a:t>
            </a: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уровень</a:t>
            </a:r>
          </a:p>
        </p:txBody>
      </p:sp>
      <p:sp>
        <p:nvSpPr>
          <p:cNvPr id="119" name="Овал 118"/>
          <p:cNvSpPr>
            <a:spLocks noChangeAspect="1"/>
          </p:cNvSpPr>
          <p:nvPr/>
        </p:nvSpPr>
        <p:spPr>
          <a:xfrm>
            <a:off x="2674309" y="4722096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575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46715</TotalTime>
  <Words>838</Words>
  <Application>Microsoft Office PowerPoint</Application>
  <PresentationFormat>A3 (297x420 мм)</PresentationFormat>
  <Paragraphs>377</Paragraphs>
  <Slides>10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Поток</vt:lpstr>
      <vt:lpstr>2_Поток</vt:lpstr>
      <vt:lpstr>1_Поток</vt:lpstr>
      <vt:lpstr>3_Поток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2825</cp:revision>
  <cp:lastPrinted>2020-06-04T16:57:06Z</cp:lastPrinted>
  <dcterms:created xsi:type="dcterms:W3CDTF">2016-06-03T06:31:21Z</dcterms:created>
  <dcterms:modified xsi:type="dcterms:W3CDTF">2020-12-15T10:53:28Z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